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8"/>
  </p:notesMasterIdLst>
  <p:sldIdLst>
    <p:sldId id="256" r:id="rId2"/>
    <p:sldId id="257" r:id="rId3"/>
    <p:sldId id="260" r:id="rId4"/>
    <p:sldId id="268" r:id="rId5"/>
    <p:sldId id="269" r:id="rId6"/>
    <p:sldId id="270" r:id="rId7"/>
  </p:sldIdLst>
  <p:sldSz cx="7556500" cy="10693400"/>
  <p:notesSz cx="6807200" cy="9939338"/>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316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264" cy="498738"/>
          </a:xfrm>
          <a:prstGeom prst="rect">
            <a:avLst/>
          </a:prstGeom>
        </p:spPr>
        <p:txBody>
          <a:bodyPr vert="horz" lIns="83905" tIns="41953" rIns="83905" bIns="41953"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507" y="0"/>
            <a:ext cx="2950264" cy="498738"/>
          </a:xfrm>
          <a:prstGeom prst="rect">
            <a:avLst/>
          </a:prstGeom>
        </p:spPr>
        <p:txBody>
          <a:bodyPr vert="horz" lIns="83905" tIns="41953" rIns="83905" bIns="41953" rtlCol="0"/>
          <a:lstStyle>
            <a:lvl1pPr algn="r">
              <a:defRPr sz="1100"/>
            </a:lvl1pPr>
          </a:lstStyle>
          <a:p>
            <a:fld id="{6F5E3E3B-89F6-4999-A486-894EA04E7CF2}"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83905" tIns="41953" rIns="83905" bIns="41953" rtlCol="0" anchor="ctr"/>
          <a:lstStyle/>
          <a:p>
            <a:endParaRPr lang="ja-JP" altLang="en-US"/>
          </a:p>
        </p:txBody>
      </p:sp>
      <p:sp>
        <p:nvSpPr>
          <p:cNvPr id="5" name="ノート プレースホルダー 4"/>
          <p:cNvSpPr>
            <a:spLocks noGrp="1"/>
          </p:cNvSpPr>
          <p:nvPr>
            <p:ph type="body" sz="quarter" idx="3"/>
          </p:nvPr>
        </p:nvSpPr>
        <p:spPr>
          <a:xfrm>
            <a:off x="680720" y="4783749"/>
            <a:ext cx="5445760" cy="3913172"/>
          </a:xfrm>
          <a:prstGeom prst="rect">
            <a:avLst/>
          </a:prstGeom>
        </p:spPr>
        <p:txBody>
          <a:bodyPr vert="horz" lIns="83905" tIns="41953" rIns="83905" bIns="4195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01"/>
            <a:ext cx="2950264" cy="498738"/>
          </a:xfrm>
          <a:prstGeom prst="rect">
            <a:avLst/>
          </a:prstGeom>
        </p:spPr>
        <p:txBody>
          <a:bodyPr vert="horz" lIns="83905" tIns="41953" rIns="83905" bIns="41953"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507" y="9440601"/>
            <a:ext cx="2950264" cy="498738"/>
          </a:xfrm>
          <a:prstGeom prst="rect">
            <a:avLst/>
          </a:prstGeom>
        </p:spPr>
        <p:txBody>
          <a:bodyPr vert="horz" lIns="83905" tIns="41953" rIns="83905" bIns="41953" rtlCol="0" anchor="b"/>
          <a:lstStyle>
            <a:lvl1pPr algn="r">
              <a:defRPr sz="1100"/>
            </a:lvl1pPr>
          </a:lstStyle>
          <a:p>
            <a:fld id="{68C96D1C-52BF-4EFE-B0DF-7C05639E1298}" type="slidenum">
              <a:rPr kumimoji="1" lang="ja-JP" altLang="en-US" smtClean="0"/>
              <a:t>‹#›</a:t>
            </a:fld>
            <a:endParaRPr kumimoji="1" lang="ja-JP" altLang="en-US"/>
          </a:p>
        </p:txBody>
      </p:sp>
    </p:spTree>
    <p:extLst>
      <p:ext uri="{BB962C8B-B14F-4D97-AF65-F5344CB8AC3E}">
        <p14:creationId xmlns:p14="http://schemas.microsoft.com/office/powerpoint/2010/main" val="29872795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5" name="Holder 5"/>
          <p:cNvSpPr>
            <a:spLocks noGrp="1"/>
          </p:cNvSpPr>
          <p:nvPr>
            <p:ph type="dt" sz="half" idx="6"/>
          </p:nvPr>
        </p:nvSpPr>
        <p:spPr/>
        <p:txBody>
          <a:bodyPr lIns="0" tIns="0" rIns="0" bIns="0"/>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5" name="Holder 5"/>
          <p:cNvSpPr>
            <a:spLocks noGrp="1"/>
          </p:cNvSpPr>
          <p:nvPr>
            <p:ph type="dt" sz="half" idx="6"/>
          </p:nvPr>
        </p:nvSpPr>
        <p:spPr/>
        <p:txBody>
          <a:bodyPr lIns="0" tIns="0" rIns="0" bIns="0"/>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6" name="Holder 6"/>
          <p:cNvSpPr>
            <a:spLocks noGrp="1"/>
          </p:cNvSpPr>
          <p:nvPr>
            <p:ph type="dt" sz="half" idx="6"/>
          </p:nvPr>
        </p:nvSpPr>
        <p:spPr/>
        <p:txBody>
          <a:bodyPr lIns="0" tIns="0" rIns="0" bIns="0"/>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4" name="Holder 4"/>
          <p:cNvSpPr>
            <a:spLocks noGrp="1"/>
          </p:cNvSpPr>
          <p:nvPr>
            <p:ph type="dt" sz="half" idx="6"/>
          </p:nvPr>
        </p:nvSpPr>
        <p:spPr/>
        <p:txBody>
          <a:bodyPr lIns="0" tIns="0" rIns="0" bIns="0"/>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3" name="Holder 3"/>
          <p:cNvSpPr>
            <a:spLocks noGrp="1"/>
          </p:cNvSpPr>
          <p:nvPr>
            <p:ph type="dt" sz="half" idx="6"/>
          </p:nvPr>
        </p:nvSpPr>
        <p:spPr/>
        <p:txBody>
          <a:bodyPr lIns="0" tIns="0" rIns="0" bIns="0"/>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866007" y="10183064"/>
            <a:ext cx="586739" cy="180340"/>
          </a:xfrm>
          <a:prstGeom prst="rect">
            <a:avLst/>
          </a:prstGeom>
        </p:spPr>
        <p:txBody>
          <a:bodyPr wrap="square" lIns="0" tIns="0" rIns="0" bIns="0">
            <a:spAutoFit/>
          </a:bodyPr>
          <a:lstStyle>
            <a:lvl1pPr>
              <a:defRPr sz="1100" b="0" i="0">
                <a:solidFill>
                  <a:schemeClr val="tx1"/>
                </a:solidFill>
                <a:latin typeface="游ゴシック"/>
                <a:cs typeface="游ゴシック"/>
              </a:defRPr>
            </a:lvl1pPr>
          </a:lstStyle>
          <a:p>
            <a:pPr marL="12700">
              <a:lnSpc>
                <a:spcPts val="1290"/>
              </a:lnSpc>
            </a:pPr>
            <a:r>
              <a:rPr lang="ja-JP" altLang="en-US"/>
              <a:t>（　　／　　）ページ</a:t>
            </a:r>
            <a:endParaRPr spc="-20" dirty="0"/>
          </a:p>
        </p:txBody>
      </p:sp>
      <p:sp>
        <p:nvSpPr>
          <p:cNvPr id="5" name="Holder 5"/>
          <p:cNvSpPr>
            <a:spLocks noGrp="1"/>
          </p:cNvSpPr>
          <p:nvPr>
            <p:ph type="dt" sz="half" idx="6"/>
          </p:nvPr>
        </p:nvSpPr>
        <p:spPr>
          <a:xfrm>
            <a:off x="5929508" y="10201229"/>
            <a:ext cx="1163954" cy="165100"/>
          </a:xfrm>
          <a:prstGeom prst="rect">
            <a:avLst/>
          </a:prstGeom>
        </p:spPr>
        <p:txBody>
          <a:bodyPr wrap="square" lIns="0" tIns="0" rIns="0" bIns="0">
            <a:spAutoFit/>
          </a:bodyPr>
          <a:lstStyle>
            <a:lvl1pPr>
              <a:defRPr sz="1000" b="1" i="0">
                <a:solidFill>
                  <a:schemeClr val="tx1"/>
                </a:solidFill>
                <a:latin typeface="游ゴシック"/>
                <a:cs typeface="游ゴシック"/>
              </a:defRPr>
            </a:lvl1pPr>
          </a:lstStyle>
          <a:p>
            <a:pPr marL="12700">
              <a:lnSpc>
                <a:spcPts val="1175"/>
              </a:lnSpc>
            </a:pPr>
            <a:r>
              <a:rPr lang="ja-JP" altLang="en-US" spc="-15"/>
              <a:t>日本大学生産工学部</a:t>
            </a:r>
            <a:endParaRPr spc="-15" dirty="0"/>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67492" y="305943"/>
            <a:ext cx="1785620" cy="193675"/>
          </a:xfrm>
          <a:prstGeom prst="rect">
            <a:avLst/>
          </a:prstGeom>
        </p:spPr>
        <p:txBody>
          <a:bodyPr vert="horz" wrap="square" lIns="0" tIns="12700" rIns="0" bIns="0" rtlCol="0">
            <a:spAutoFit/>
          </a:bodyPr>
          <a:lstStyle/>
          <a:p>
            <a:pPr marL="12700">
              <a:lnSpc>
                <a:spcPct val="100000"/>
              </a:lnSpc>
              <a:spcBef>
                <a:spcPts val="100"/>
              </a:spcBef>
            </a:pPr>
            <a:r>
              <a:rPr sz="1100" spc="-10" dirty="0">
                <a:latin typeface="游ゴシック"/>
                <a:cs typeface="游ゴシック"/>
              </a:rPr>
              <a:t>総合型選抜第1期【探究型】</a:t>
            </a:r>
            <a:endParaRPr sz="1100">
              <a:latin typeface="游ゴシック"/>
              <a:cs typeface="游ゴシック"/>
            </a:endParaRPr>
          </a:p>
        </p:txBody>
      </p:sp>
      <p:graphicFrame>
        <p:nvGraphicFramePr>
          <p:cNvPr id="3" name="object 3"/>
          <p:cNvGraphicFramePr>
            <a:graphicFrameLocks noGrp="1"/>
          </p:cNvGraphicFramePr>
          <p:nvPr>
            <p:extLst>
              <p:ext uri="{D42A27DB-BD31-4B8C-83A1-F6EECF244321}">
                <p14:modId xmlns:p14="http://schemas.microsoft.com/office/powerpoint/2010/main" val="318307059"/>
              </p:ext>
            </p:extLst>
          </p:nvPr>
        </p:nvGraphicFramePr>
        <p:xfrm>
          <a:off x="3927473" y="1819783"/>
          <a:ext cx="2864485" cy="353060"/>
        </p:xfrm>
        <a:graphic>
          <a:graphicData uri="http://schemas.openxmlformats.org/drawingml/2006/table">
            <a:tbl>
              <a:tblPr firstRow="1" bandRow="1">
                <a:tableStyleId>{2D5ABB26-0587-4C30-8999-92F81FD0307C}</a:tableStyleId>
              </a:tblPr>
              <a:tblGrid>
                <a:gridCol w="572770">
                  <a:extLst>
                    <a:ext uri="{9D8B030D-6E8A-4147-A177-3AD203B41FA5}">
                      <a16:colId xmlns:a16="http://schemas.microsoft.com/office/drawing/2014/main" val="20000"/>
                    </a:ext>
                  </a:extLst>
                </a:gridCol>
                <a:gridCol w="2291715">
                  <a:extLst>
                    <a:ext uri="{9D8B030D-6E8A-4147-A177-3AD203B41FA5}">
                      <a16:colId xmlns:a16="http://schemas.microsoft.com/office/drawing/2014/main" val="20001"/>
                    </a:ext>
                  </a:extLst>
                </a:gridCol>
              </a:tblGrid>
              <a:tr h="353060">
                <a:tc>
                  <a:txBody>
                    <a:bodyPr/>
                    <a:lstStyle/>
                    <a:p>
                      <a:pPr marL="63500">
                        <a:lnSpc>
                          <a:spcPct val="100000"/>
                        </a:lnSpc>
                        <a:spcBef>
                          <a:spcPts val="800"/>
                        </a:spcBef>
                      </a:pPr>
                      <a:r>
                        <a:rPr sz="900" spc="-15" dirty="0">
                          <a:latin typeface="游ゴシック"/>
                          <a:cs typeface="游ゴシック"/>
                        </a:rPr>
                        <a:t>志望学科</a:t>
                      </a:r>
                      <a:endParaRPr sz="900">
                        <a:latin typeface="游ゴシック"/>
                        <a:cs typeface="游ゴシック"/>
                      </a:endParaRPr>
                    </a:p>
                  </a:txBody>
                  <a:tcPr marL="0" marR="0" marT="1016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200" dirty="0">
                        <a:latin typeface="Times New Roman"/>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bl>
          </a:graphicData>
        </a:graphic>
      </p:graphicFrame>
      <p:sp>
        <p:nvSpPr>
          <p:cNvPr id="4" name="object 4"/>
          <p:cNvSpPr txBox="1"/>
          <p:nvPr/>
        </p:nvSpPr>
        <p:spPr>
          <a:xfrm>
            <a:off x="3142112" y="810387"/>
            <a:ext cx="1273810" cy="239395"/>
          </a:xfrm>
          <a:prstGeom prst="rect">
            <a:avLst/>
          </a:prstGeom>
        </p:spPr>
        <p:txBody>
          <a:bodyPr vert="horz" wrap="square" lIns="0" tIns="12700" rIns="0" bIns="0" rtlCol="0">
            <a:spAutoFit/>
          </a:bodyPr>
          <a:lstStyle/>
          <a:p>
            <a:pPr marL="12700">
              <a:lnSpc>
                <a:spcPct val="100000"/>
              </a:lnSpc>
              <a:spcBef>
                <a:spcPts val="100"/>
              </a:spcBef>
            </a:pPr>
            <a:r>
              <a:rPr sz="1400" b="1" spc="-10" dirty="0">
                <a:latin typeface="游ゴシック"/>
                <a:cs typeface="游ゴシック"/>
              </a:rPr>
              <a:t>探究活動報告書</a:t>
            </a:r>
            <a:endParaRPr sz="1400">
              <a:latin typeface="游ゴシック"/>
              <a:cs typeface="游ゴシック"/>
            </a:endParaRPr>
          </a:p>
        </p:txBody>
      </p:sp>
      <p:graphicFrame>
        <p:nvGraphicFramePr>
          <p:cNvPr id="5" name="object 5"/>
          <p:cNvGraphicFramePr>
            <a:graphicFrameLocks noGrp="1"/>
          </p:cNvGraphicFramePr>
          <p:nvPr>
            <p:extLst>
              <p:ext uri="{D42A27DB-BD31-4B8C-83A1-F6EECF244321}">
                <p14:modId xmlns:p14="http://schemas.microsoft.com/office/powerpoint/2010/main" val="2277137523"/>
              </p:ext>
            </p:extLst>
          </p:nvPr>
        </p:nvGraphicFramePr>
        <p:xfrm>
          <a:off x="742320" y="1204088"/>
          <a:ext cx="2864485" cy="576000"/>
        </p:xfrm>
        <a:graphic>
          <a:graphicData uri="http://schemas.openxmlformats.org/drawingml/2006/table">
            <a:tbl>
              <a:tblPr firstRow="1" bandRow="1">
                <a:tableStyleId>{2D5ABB26-0587-4C30-8999-92F81FD0307C}</a:tableStyleId>
              </a:tblPr>
              <a:tblGrid>
                <a:gridCol w="572770">
                  <a:extLst>
                    <a:ext uri="{9D8B030D-6E8A-4147-A177-3AD203B41FA5}">
                      <a16:colId xmlns:a16="http://schemas.microsoft.com/office/drawing/2014/main" val="20000"/>
                    </a:ext>
                  </a:extLst>
                </a:gridCol>
                <a:gridCol w="2291715">
                  <a:extLst>
                    <a:ext uri="{9D8B030D-6E8A-4147-A177-3AD203B41FA5}">
                      <a16:colId xmlns:a16="http://schemas.microsoft.com/office/drawing/2014/main" val="20001"/>
                    </a:ext>
                  </a:extLst>
                </a:gridCol>
              </a:tblGrid>
              <a:tr h="396000">
                <a:tc rowSpan="2">
                  <a:txBody>
                    <a:bodyPr/>
                    <a:lstStyle/>
                    <a:p>
                      <a:pPr>
                        <a:lnSpc>
                          <a:spcPct val="100000"/>
                        </a:lnSpc>
                        <a:spcBef>
                          <a:spcPts val="415"/>
                        </a:spcBef>
                      </a:pPr>
                      <a:endParaRPr sz="900" dirty="0">
                        <a:latin typeface="Times New Roman"/>
                        <a:cs typeface="Times New Roman"/>
                      </a:endParaRPr>
                    </a:p>
                    <a:p>
                      <a:pPr marL="120014">
                        <a:lnSpc>
                          <a:spcPct val="100000"/>
                        </a:lnSpc>
                      </a:pPr>
                      <a:r>
                        <a:rPr sz="900" b="1" spc="-20" dirty="0">
                          <a:latin typeface="游ゴシック"/>
                          <a:cs typeface="游ゴシック"/>
                        </a:rPr>
                        <a:t>学校名</a:t>
                      </a:r>
                      <a:endParaRPr sz="900" dirty="0">
                        <a:latin typeface="游ゴシック"/>
                        <a:cs typeface="游ゴシック"/>
                      </a:endParaRPr>
                    </a:p>
                  </a:txBody>
                  <a:tcPr marL="0" marR="0" marT="527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30"/>
                        </a:spcBef>
                      </a:pPr>
                      <a:endParaRPr lang="en-US" sz="1200" dirty="0">
                        <a:latin typeface="Times New Roman"/>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0000">
                <a:tc vMerge="1">
                  <a:txBody>
                    <a:bodyPr/>
                    <a:lstStyle/>
                    <a:p>
                      <a:pPr marL="120014">
                        <a:lnSpc>
                          <a:spcPct val="100000"/>
                        </a:lnSpc>
                      </a:pPr>
                      <a:endParaRPr sz="900" dirty="0">
                        <a:latin typeface="游ゴシック"/>
                        <a:cs typeface="游ゴシック"/>
                      </a:endParaRPr>
                    </a:p>
                  </a:txBody>
                  <a:tcPr marL="0" marR="0" marT="52705"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tcPr>
                </a:tc>
                <a:tc>
                  <a:txBody>
                    <a:bodyPr/>
                    <a:lstStyle/>
                    <a:p>
                      <a:pPr marL="60325" marR="0" lvl="0" indent="0" defTabSz="914400" eaLnBrk="1" fontAlgn="auto" latinLnBrk="0" hangingPunct="1">
                        <a:lnSpc>
                          <a:spcPct val="100000"/>
                        </a:lnSpc>
                        <a:spcBef>
                          <a:spcPts val="5"/>
                        </a:spcBef>
                        <a:spcAft>
                          <a:spcPts val="0"/>
                        </a:spcAft>
                        <a:buClrTx/>
                        <a:buSzTx/>
                        <a:buFontTx/>
                        <a:buNone/>
                        <a:tabLst>
                          <a:tab pos="860425" algn="l"/>
                          <a:tab pos="1203325" algn="l"/>
                        </a:tabLst>
                        <a:defRPr/>
                      </a:pPr>
                      <a:r>
                        <a:rPr lang="ja-JP" altLang="en-US" sz="900" b="1" dirty="0">
                          <a:latin typeface="游ゴシック"/>
                          <a:cs typeface="游ゴシック"/>
                        </a:rPr>
                        <a:t>平成・令</a:t>
                      </a:r>
                      <a:r>
                        <a:rPr lang="ja-JP" altLang="en-US" sz="900" b="1" spc="-50" dirty="0">
                          <a:latin typeface="游ゴシック"/>
                          <a:cs typeface="游ゴシック"/>
                        </a:rPr>
                        <a:t>和　　　年　　　</a:t>
                      </a:r>
                      <a:r>
                        <a:rPr lang="ja-JP" altLang="en-US" sz="900" b="1" dirty="0">
                          <a:latin typeface="游ゴシック"/>
                          <a:cs typeface="游ゴシック"/>
                        </a:rPr>
                        <a:t>月</a:t>
                      </a:r>
                      <a:r>
                        <a:rPr lang="ja-JP" altLang="en-US" sz="900" b="1" spc="195" dirty="0">
                          <a:latin typeface="游ゴシック"/>
                          <a:cs typeface="游ゴシック"/>
                        </a:rPr>
                        <a:t>  </a:t>
                      </a:r>
                      <a:r>
                        <a:rPr lang="ja-JP" altLang="en-US" sz="900" b="1" dirty="0">
                          <a:latin typeface="游ゴシック"/>
                          <a:cs typeface="游ゴシック"/>
                        </a:rPr>
                        <a:t>卒業・卒業見</a:t>
                      </a:r>
                      <a:r>
                        <a:rPr lang="ja-JP" altLang="en-US" sz="900" b="1" spc="-50" dirty="0">
                          <a:latin typeface="游ゴシック"/>
                          <a:cs typeface="游ゴシック"/>
                        </a:rPr>
                        <a:t>込</a:t>
                      </a:r>
                      <a:endParaRPr lang="ja-JP" altLang="en-US" sz="900" dirty="0">
                        <a:latin typeface="游ゴシック"/>
                        <a:cs typeface="游ゴシック"/>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noFill/>
                      <a:prstDash val="solid"/>
                    </a:lnT>
                    <a:lnB w="12700">
                      <a:solidFill>
                        <a:srgbClr val="000000"/>
                      </a:solidFill>
                      <a:prstDash val="solid"/>
                    </a:lnB>
                  </a:tcPr>
                </a:tc>
                <a:extLst>
                  <a:ext uri="{0D108BD9-81ED-4DB2-BD59-A6C34878D82A}">
                    <a16:rowId xmlns:a16="http://schemas.microsoft.com/office/drawing/2014/main" val="535284583"/>
                  </a:ext>
                </a:extLst>
              </a:tr>
            </a:tbl>
          </a:graphicData>
        </a:graphic>
      </p:graphicFrame>
      <p:graphicFrame>
        <p:nvGraphicFramePr>
          <p:cNvPr id="6" name="object 6"/>
          <p:cNvGraphicFramePr>
            <a:graphicFrameLocks noGrp="1"/>
          </p:cNvGraphicFramePr>
          <p:nvPr>
            <p:extLst>
              <p:ext uri="{D42A27DB-BD31-4B8C-83A1-F6EECF244321}">
                <p14:modId xmlns:p14="http://schemas.microsoft.com/office/powerpoint/2010/main" val="767126893"/>
              </p:ext>
            </p:extLst>
          </p:nvPr>
        </p:nvGraphicFramePr>
        <p:xfrm>
          <a:off x="3927473" y="1204087"/>
          <a:ext cx="2865120" cy="528320"/>
        </p:xfrm>
        <a:graphic>
          <a:graphicData uri="http://schemas.openxmlformats.org/drawingml/2006/table">
            <a:tbl>
              <a:tblPr firstRow="1" bandRow="1">
                <a:tableStyleId>{2D5ABB26-0587-4C30-8999-92F81FD0307C}</a:tableStyleId>
              </a:tblPr>
              <a:tblGrid>
                <a:gridCol w="575945">
                  <a:extLst>
                    <a:ext uri="{9D8B030D-6E8A-4147-A177-3AD203B41FA5}">
                      <a16:colId xmlns:a16="http://schemas.microsoft.com/office/drawing/2014/main" val="20000"/>
                    </a:ext>
                  </a:extLst>
                </a:gridCol>
                <a:gridCol w="2289175">
                  <a:extLst>
                    <a:ext uri="{9D8B030D-6E8A-4147-A177-3AD203B41FA5}">
                      <a16:colId xmlns:a16="http://schemas.microsoft.com/office/drawing/2014/main" val="20001"/>
                    </a:ext>
                  </a:extLst>
                </a:gridCol>
              </a:tblGrid>
              <a:tr h="175260">
                <a:tc rowSpan="2">
                  <a:txBody>
                    <a:bodyPr/>
                    <a:lstStyle/>
                    <a:p>
                      <a:pPr>
                        <a:lnSpc>
                          <a:spcPct val="100000"/>
                        </a:lnSpc>
                        <a:spcBef>
                          <a:spcPts val="415"/>
                        </a:spcBef>
                      </a:pPr>
                      <a:endParaRPr sz="900">
                        <a:latin typeface="Times New Roman"/>
                        <a:cs typeface="Times New Roman"/>
                      </a:endParaRPr>
                    </a:p>
                    <a:p>
                      <a:pPr marL="120014">
                        <a:lnSpc>
                          <a:spcPct val="100000"/>
                        </a:lnSpc>
                      </a:pPr>
                      <a:r>
                        <a:rPr sz="900" b="1" spc="80" dirty="0">
                          <a:latin typeface="游ゴシック"/>
                          <a:cs typeface="游ゴシック"/>
                        </a:rPr>
                        <a:t>氏  名</a:t>
                      </a:r>
                      <a:endParaRPr sz="900">
                        <a:latin typeface="游ゴシック"/>
                        <a:cs typeface="游ゴシック"/>
                      </a:endParaRPr>
                    </a:p>
                  </a:txBody>
                  <a:tcPr marL="0" marR="0" marT="527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7780">
                        <a:lnSpc>
                          <a:spcPct val="100000"/>
                        </a:lnSpc>
                        <a:spcBef>
                          <a:spcPts val="250"/>
                        </a:spcBef>
                      </a:pPr>
                      <a:r>
                        <a:rPr sz="900" b="1" spc="-10" dirty="0" err="1">
                          <a:latin typeface="游ゴシック"/>
                          <a:cs typeface="游ゴシック"/>
                        </a:rPr>
                        <a:t>フリガナ</a:t>
                      </a:r>
                      <a:r>
                        <a:rPr sz="900" b="1" spc="-50" dirty="0">
                          <a:latin typeface="游ゴシック"/>
                          <a:cs typeface="游ゴシック"/>
                        </a:rPr>
                        <a:t>）</a:t>
                      </a:r>
                      <a:endParaRPr sz="900" dirty="0">
                        <a:latin typeface="游ゴシック"/>
                        <a:cs typeface="游ゴシック"/>
                      </a:endParaRPr>
                    </a:p>
                  </a:txBody>
                  <a:tcPr marL="0" marR="0" marT="317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353060">
                <a:tc vMerge="1">
                  <a:txBody>
                    <a:bodyPr/>
                    <a:lstStyle/>
                    <a:p>
                      <a:endParaRPr/>
                    </a:p>
                  </a:txBody>
                  <a:tcPr marL="0" marR="0" marT="527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200" dirty="0">
                        <a:latin typeface="Times New Roman"/>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bl>
          </a:graphicData>
        </a:graphic>
      </p:graphicFrame>
      <p:sp>
        <p:nvSpPr>
          <p:cNvPr id="7" name="object 7"/>
          <p:cNvSpPr txBox="1"/>
          <p:nvPr/>
        </p:nvSpPr>
        <p:spPr>
          <a:xfrm>
            <a:off x="760098" y="2304820"/>
            <a:ext cx="6006465" cy="6213475"/>
          </a:xfrm>
          <a:prstGeom prst="rect">
            <a:avLst/>
          </a:prstGeom>
        </p:spPr>
        <p:txBody>
          <a:bodyPr vert="horz" wrap="square" lIns="0" tIns="73660" rIns="0" bIns="0" rtlCol="0">
            <a:spAutoFit/>
          </a:bodyPr>
          <a:lstStyle/>
          <a:p>
            <a:pPr marL="12700">
              <a:lnSpc>
                <a:spcPct val="100000"/>
              </a:lnSpc>
              <a:spcBef>
                <a:spcPts val="580"/>
              </a:spcBef>
            </a:pPr>
            <a:r>
              <a:rPr sz="1000" b="1" spc="-15" dirty="0">
                <a:latin typeface="游ゴシック"/>
                <a:cs typeface="游ゴシック"/>
              </a:rPr>
              <a:t>◎ 探究活動報告の評価について</a:t>
            </a:r>
            <a:endParaRPr sz="1000" dirty="0">
              <a:latin typeface="游ゴシック"/>
              <a:cs typeface="游ゴシック"/>
            </a:endParaRPr>
          </a:p>
          <a:p>
            <a:pPr marL="139065">
              <a:lnSpc>
                <a:spcPct val="100000"/>
              </a:lnSpc>
              <a:spcBef>
                <a:spcPts val="480"/>
              </a:spcBef>
            </a:pPr>
            <a:r>
              <a:rPr sz="1000" spc="-10" dirty="0">
                <a:latin typeface="游ゴシック"/>
                <a:cs typeface="游ゴシック"/>
              </a:rPr>
              <a:t>探究活動報告は、別紙の</a:t>
            </a:r>
            <a:r>
              <a:rPr sz="1000" b="1" spc="-10" dirty="0">
                <a:latin typeface="游ゴシック"/>
                <a:cs typeface="游ゴシック"/>
              </a:rPr>
              <a:t>評価の観点および基準</a:t>
            </a:r>
            <a:r>
              <a:rPr sz="1000" spc="-25" dirty="0">
                <a:latin typeface="游ゴシック"/>
                <a:cs typeface="游ゴシック"/>
              </a:rPr>
              <a:t>に示す</a:t>
            </a:r>
            <a:endParaRPr sz="1000" dirty="0">
              <a:latin typeface="游ゴシック"/>
              <a:cs typeface="游ゴシック"/>
            </a:endParaRPr>
          </a:p>
          <a:p>
            <a:pPr marL="12700">
              <a:lnSpc>
                <a:spcPct val="100000"/>
              </a:lnSpc>
              <a:spcBef>
                <a:spcPts val="480"/>
              </a:spcBef>
            </a:pPr>
            <a:r>
              <a:rPr sz="1000" spc="-15" dirty="0">
                <a:latin typeface="游ゴシック"/>
                <a:cs typeface="游ゴシック"/>
              </a:rPr>
              <a:t>・「状況の理解、課題の設定」</a:t>
            </a:r>
            <a:endParaRPr sz="1000" dirty="0">
              <a:latin typeface="游ゴシック"/>
              <a:cs typeface="游ゴシック"/>
            </a:endParaRPr>
          </a:p>
          <a:p>
            <a:pPr marL="12700">
              <a:lnSpc>
                <a:spcPct val="100000"/>
              </a:lnSpc>
              <a:spcBef>
                <a:spcPts val="480"/>
              </a:spcBef>
            </a:pPr>
            <a:r>
              <a:rPr sz="1000" spc="-15" dirty="0">
                <a:latin typeface="游ゴシック"/>
                <a:cs typeface="游ゴシック"/>
              </a:rPr>
              <a:t>・「情報の収集、整理・分析」</a:t>
            </a:r>
            <a:endParaRPr sz="1000" dirty="0">
              <a:latin typeface="游ゴシック"/>
              <a:cs typeface="游ゴシック"/>
            </a:endParaRPr>
          </a:p>
          <a:p>
            <a:pPr marL="12700">
              <a:lnSpc>
                <a:spcPct val="100000"/>
              </a:lnSpc>
              <a:spcBef>
                <a:spcPts val="480"/>
              </a:spcBef>
            </a:pPr>
            <a:r>
              <a:rPr sz="1000" spc="-15" dirty="0">
                <a:latin typeface="游ゴシック"/>
                <a:cs typeface="游ゴシック"/>
              </a:rPr>
              <a:t>・「仮説の形成、検討・立案」</a:t>
            </a:r>
            <a:endParaRPr sz="1000" dirty="0">
              <a:latin typeface="游ゴシック"/>
              <a:cs typeface="游ゴシック"/>
            </a:endParaRPr>
          </a:p>
          <a:p>
            <a:pPr marL="12700">
              <a:lnSpc>
                <a:spcPct val="100000"/>
              </a:lnSpc>
              <a:spcBef>
                <a:spcPts val="480"/>
              </a:spcBef>
            </a:pPr>
            <a:r>
              <a:rPr sz="1000" spc="-15" dirty="0">
                <a:latin typeface="游ゴシック"/>
                <a:cs typeface="游ゴシック"/>
              </a:rPr>
              <a:t>・「点検・評価、探究の省察」</a:t>
            </a:r>
            <a:endParaRPr sz="1000" dirty="0">
              <a:latin typeface="游ゴシック"/>
              <a:cs typeface="游ゴシック"/>
            </a:endParaRPr>
          </a:p>
          <a:p>
            <a:pPr marL="12700">
              <a:lnSpc>
                <a:spcPct val="100000"/>
              </a:lnSpc>
              <a:spcBef>
                <a:spcPts val="480"/>
              </a:spcBef>
            </a:pPr>
            <a:r>
              <a:rPr sz="1000" spc="-30" dirty="0">
                <a:latin typeface="游ゴシック"/>
                <a:cs typeface="游ゴシック"/>
              </a:rPr>
              <a:t>の各プロセス、ならびに全体を通じた</a:t>
            </a:r>
            <a:endParaRPr sz="1000" dirty="0">
              <a:latin typeface="游ゴシック"/>
              <a:cs typeface="游ゴシック"/>
            </a:endParaRPr>
          </a:p>
          <a:p>
            <a:pPr marL="12700">
              <a:lnSpc>
                <a:spcPct val="100000"/>
              </a:lnSpc>
              <a:spcBef>
                <a:spcPts val="480"/>
              </a:spcBef>
            </a:pPr>
            <a:r>
              <a:rPr sz="1000" spc="-15" dirty="0">
                <a:latin typeface="游ゴシック"/>
                <a:cs typeface="游ゴシック"/>
              </a:rPr>
              <a:t>・「向き合う力、姿勢・態度」</a:t>
            </a:r>
            <a:endParaRPr sz="1000" dirty="0">
              <a:latin typeface="游ゴシック"/>
              <a:cs typeface="游ゴシック"/>
            </a:endParaRPr>
          </a:p>
          <a:p>
            <a:pPr marL="12700" marR="182245">
              <a:lnSpc>
                <a:spcPct val="140000"/>
              </a:lnSpc>
            </a:pPr>
            <a:r>
              <a:rPr sz="1000" spc="-15" dirty="0">
                <a:latin typeface="游ゴシック"/>
                <a:cs typeface="游ゴシック"/>
              </a:rPr>
              <a:t>を観点とし、【アドミッションポリシー】および＜求める学生像＞に照らして</a:t>
            </a:r>
            <a:r>
              <a:rPr sz="1000" b="1" spc="-10" dirty="0">
                <a:latin typeface="游ゴシック"/>
                <a:cs typeface="游ゴシック"/>
              </a:rPr>
              <a:t>『評価の基準』（</a:t>
            </a:r>
            <a:r>
              <a:rPr sz="1000" b="1" spc="-25" dirty="0">
                <a:latin typeface="游ゴシック"/>
                <a:cs typeface="游ゴシック"/>
              </a:rPr>
              <a:t>ルーブ</a:t>
            </a:r>
            <a:r>
              <a:rPr sz="1000" b="1" spc="-10" dirty="0">
                <a:latin typeface="游ゴシック"/>
                <a:cs typeface="游ゴシック"/>
              </a:rPr>
              <a:t>リック）</a:t>
            </a:r>
            <a:r>
              <a:rPr sz="1000" spc="-15" dirty="0">
                <a:latin typeface="游ゴシック"/>
                <a:cs typeface="游ゴシック"/>
              </a:rPr>
              <a:t>に基づき、複数の採点者により評価されます。</a:t>
            </a:r>
            <a:endParaRPr sz="1000" dirty="0">
              <a:latin typeface="游ゴシック"/>
              <a:cs typeface="游ゴシック"/>
            </a:endParaRPr>
          </a:p>
          <a:p>
            <a:pPr>
              <a:lnSpc>
                <a:spcPct val="100000"/>
              </a:lnSpc>
              <a:spcBef>
                <a:spcPts val="484"/>
              </a:spcBef>
            </a:pPr>
            <a:endParaRPr sz="1000" dirty="0">
              <a:latin typeface="游ゴシック"/>
              <a:cs typeface="游ゴシック"/>
            </a:endParaRPr>
          </a:p>
          <a:p>
            <a:pPr marL="12700">
              <a:lnSpc>
                <a:spcPct val="100000"/>
              </a:lnSpc>
            </a:pPr>
            <a:r>
              <a:rPr sz="1000" b="1" spc="-15" dirty="0">
                <a:latin typeface="游ゴシック"/>
                <a:cs typeface="游ゴシック"/>
              </a:rPr>
              <a:t>◎ 探究活動報告の作成について</a:t>
            </a:r>
            <a:endParaRPr sz="1000" dirty="0">
              <a:latin typeface="游ゴシック"/>
              <a:cs typeface="游ゴシック"/>
            </a:endParaRPr>
          </a:p>
          <a:p>
            <a:pPr marL="12700" marR="48260" indent="126364">
              <a:lnSpc>
                <a:spcPct val="139900"/>
              </a:lnSpc>
              <a:spcBef>
                <a:spcPts val="5"/>
              </a:spcBef>
            </a:pPr>
            <a:r>
              <a:rPr sz="1000" spc="-15" dirty="0">
                <a:latin typeface="游ゴシック"/>
                <a:cs typeface="游ゴシック"/>
              </a:rPr>
              <a:t>探究活動報告の作成にあたっては以下の点に留意し、</a:t>
            </a:r>
            <a:r>
              <a:rPr sz="1000" u="sng" spc="-30" dirty="0">
                <a:uFill>
                  <a:solidFill>
                    <a:srgbClr val="000000"/>
                  </a:solidFill>
                </a:uFill>
                <a:latin typeface="游ゴシック"/>
                <a:cs typeface="游ゴシック"/>
              </a:rPr>
              <a:t>探究の各プロセスにおける取り組みと、それぞれ</a:t>
            </a:r>
            <a:r>
              <a:rPr sz="1000" u="sng" spc="-25" dirty="0">
                <a:uFill>
                  <a:solidFill>
                    <a:srgbClr val="000000"/>
                  </a:solidFill>
                </a:uFill>
                <a:latin typeface="游ゴシック"/>
                <a:cs typeface="游ゴシック"/>
              </a:rPr>
              <a:t>を通じた気づきや学びを読み手に分かりやすく伝えるよう適宜工夫してください。</a:t>
            </a:r>
            <a:endParaRPr sz="1000" dirty="0">
              <a:latin typeface="游ゴシック"/>
              <a:cs typeface="游ゴシック"/>
            </a:endParaRPr>
          </a:p>
          <a:p>
            <a:pPr marL="48895">
              <a:lnSpc>
                <a:spcPct val="100000"/>
              </a:lnSpc>
              <a:spcBef>
                <a:spcPts val="480"/>
              </a:spcBef>
            </a:pPr>
            <a:r>
              <a:rPr sz="1000" b="1" spc="-20" dirty="0">
                <a:latin typeface="游ゴシック"/>
                <a:cs typeface="游ゴシック"/>
              </a:rPr>
              <a:t>・手書き、パソコンなどによる作成の方法は自由です。</a:t>
            </a:r>
            <a:endParaRPr sz="1000" dirty="0">
              <a:latin typeface="游ゴシック"/>
              <a:cs typeface="游ゴシック"/>
            </a:endParaRPr>
          </a:p>
          <a:p>
            <a:pPr marL="12700" marR="11430" indent="36195">
              <a:lnSpc>
                <a:spcPct val="140000"/>
              </a:lnSpc>
            </a:pPr>
            <a:r>
              <a:rPr sz="1000" b="1" spc="-20" dirty="0">
                <a:latin typeface="游ゴシック"/>
                <a:cs typeface="游ゴシック"/>
              </a:rPr>
              <a:t>・手書きの場合は完成した書類をコピーしたもの、または消せない筆記具で記入したものをご提出くださ</a:t>
            </a:r>
            <a:r>
              <a:rPr sz="1000" b="1" spc="-30" dirty="0">
                <a:latin typeface="游ゴシック"/>
                <a:cs typeface="游ゴシック"/>
              </a:rPr>
              <a:t>い。</a:t>
            </a:r>
            <a:endParaRPr sz="1000" dirty="0">
              <a:latin typeface="游ゴシック"/>
              <a:cs typeface="游ゴシック"/>
            </a:endParaRPr>
          </a:p>
          <a:p>
            <a:pPr marL="48895">
              <a:lnSpc>
                <a:spcPct val="100000"/>
              </a:lnSpc>
              <a:spcBef>
                <a:spcPts val="480"/>
              </a:spcBef>
            </a:pPr>
            <a:r>
              <a:rPr sz="1000" b="1" spc="-10" dirty="0">
                <a:latin typeface="游ゴシック"/>
                <a:cs typeface="游ゴシック"/>
              </a:rPr>
              <a:t>・A4</a:t>
            </a:r>
            <a:r>
              <a:rPr sz="1000" b="1" spc="-20" dirty="0">
                <a:latin typeface="游ゴシック"/>
                <a:cs typeface="游ゴシック"/>
              </a:rPr>
              <a:t>・片面印刷による紙媒体で提出してください。</a:t>
            </a:r>
            <a:r>
              <a:rPr sz="1000" b="1" spc="-10" dirty="0">
                <a:latin typeface="游ゴシック"/>
                <a:cs typeface="游ゴシック"/>
              </a:rPr>
              <a:t>（</a:t>
            </a:r>
            <a:r>
              <a:rPr sz="1000" b="1" spc="-30" dirty="0">
                <a:latin typeface="游ゴシック"/>
                <a:cs typeface="游ゴシック"/>
              </a:rPr>
              <a:t>電子データで受け取ることはできません</a:t>
            </a:r>
            <a:r>
              <a:rPr sz="1000" b="1" spc="-50" dirty="0">
                <a:latin typeface="游ゴシック"/>
                <a:cs typeface="游ゴシック"/>
              </a:rPr>
              <a:t>）</a:t>
            </a:r>
            <a:endParaRPr sz="1000" dirty="0">
              <a:latin typeface="游ゴシック"/>
              <a:cs typeface="游ゴシック"/>
            </a:endParaRPr>
          </a:p>
          <a:p>
            <a:pPr marL="48895">
              <a:lnSpc>
                <a:spcPct val="100000"/>
              </a:lnSpc>
              <a:spcBef>
                <a:spcPts val="480"/>
              </a:spcBef>
            </a:pPr>
            <a:r>
              <a:rPr sz="1000" b="1" spc="-20" dirty="0">
                <a:latin typeface="游ゴシック"/>
                <a:cs typeface="游ゴシック"/>
              </a:rPr>
              <a:t>・必要に応じて、太字や下線、網掛けなどの強調を用いることができます。</a:t>
            </a:r>
            <a:endParaRPr sz="1000" dirty="0">
              <a:latin typeface="游ゴシック"/>
              <a:cs typeface="游ゴシック"/>
            </a:endParaRPr>
          </a:p>
          <a:p>
            <a:pPr marL="48895">
              <a:lnSpc>
                <a:spcPct val="100000"/>
              </a:lnSpc>
              <a:spcBef>
                <a:spcPts val="480"/>
              </a:spcBef>
            </a:pPr>
            <a:r>
              <a:rPr sz="1000" b="1" spc="-25" dirty="0">
                <a:latin typeface="游ゴシック"/>
                <a:cs typeface="游ゴシック"/>
              </a:rPr>
              <a:t>・必要に応じて、図、表、写真、グラフィック等を用いることができます。</a:t>
            </a:r>
            <a:endParaRPr sz="1000" dirty="0">
              <a:latin typeface="游ゴシック"/>
              <a:cs typeface="游ゴシック"/>
            </a:endParaRPr>
          </a:p>
          <a:p>
            <a:pPr marL="48895">
              <a:lnSpc>
                <a:spcPct val="100000"/>
              </a:lnSpc>
              <a:spcBef>
                <a:spcPts val="480"/>
              </a:spcBef>
            </a:pPr>
            <a:r>
              <a:rPr sz="1000" b="1" spc="-15" dirty="0">
                <a:latin typeface="游ゴシック"/>
                <a:cs typeface="游ゴシック"/>
              </a:rPr>
              <a:t>・必要に応じて、章・節等の見出し、箇条書き等を用いることができます。</a:t>
            </a:r>
            <a:endParaRPr sz="1000" dirty="0">
              <a:latin typeface="游ゴシック"/>
              <a:cs typeface="游ゴシック"/>
            </a:endParaRPr>
          </a:p>
          <a:p>
            <a:pPr marL="48895">
              <a:lnSpc>
                <a:spcPct val="100000"/>
              </a:lnSpc>
              <a:spcBef>
                <a:spcPts val="480"/>
              </a:spcBef>
            </a:pPr>
            <a:r>
              <a:rPr sz="1000" b="1" spc="-30" dirty="0">
                <a:latin typeface="游ゴシック"/>
                <a:cs typeface="游ゴシック"/>
              </a:rPr>
              <a:t>・引用・参考・転載に際しては出典や参考文献を明記する必要があります。</a:t>
            </a:r>
            <a:endParaRPr sz="1000" dirty="0">
              <a:latin typeface="游ゴシック"/>
              <a:cs typeface="游ゴシック"/>
            </a:endParaRPr>
          </a:p>
          <a:p>
            <a:pPr marL="48895">
              <a:lnSpc>
                <a:spcPct val="100000"/>
              </a:lnSpc>
              <a:spcBef>
                <a:spcPts val="480"/>
              </a:spcBef>
            </a:pPr>
            <a:r>
              <a:rPr sz="1000" b="1" spc="-20" dirty="0">
                <a:latin typeface="游ゴシック"/>
                <a:cs typeface="游ゴシック"/>
              </a:rPr>
              <a:t>・文字や図表等の大きさは自由ですが、読み手の理解に配慮してください。</a:t>
            </a:r>
            <a:endParaRPr sz="1000" dirty="0">
              <a:latin typeface="游ゴシック"/>
              <a:cs typeface="游ゴシック"/>
            </a:endParaRPr>
          </a:p>
          <a:p>
            <a:pPr marL="12700" marR="5080" indent="36195">
              <a:lnSpc>
                <a:spcPct val="140000"/>
              </a:lnSpc>
            </a:pPr>
            <a:r>
              <a:rPr sz="1000" b="1" spc="-15" dirty="0">
                <a:latin typeface="游ゴシック"/>
                <a:cs typeface="游ゴシック"/>
              </a:rPr>
              <a:t>・次々ページ以降の「●探究活動報告」本文は、</a:t>
            </a:r>
            <a:r>
              <a:rPr sz="1000" b="1" spc="-10" dirty="0">
                <a:latin typeface="游ゴシック"/>
                <a:cs typeface="游ゴシック"/>
              </a:rPr>
              <a:t>1～4</a:t>
            </a:r>
            <a:r>
              <a:rPr sz="1000" b="1" spc="-30" dirty="0">
                <a:latin typeface="游ゴシック"/>
                <a:cs typeface="游ゴシック"/>
              </a:rPr>
              <a:t>ページで作成してください。</a:t>
            </a:r>
            <a:r>
              <a:rPr sz="1000" b="1" spc="-10" dirty="0">
                <a:latin typeface="游ゴシック"/>
                <a:cs typeface="游ゴシック"/>
              </a:rPr>
              <a:t>（</a:t>
            </a:r>
            <a:r>
              <a:rPr sz="1000" b="1" spc="-25" dirty="0">
                <a:latin typeface="游ゴシック"/>
                <a:cs typeface="游ゴシック"/>
              </a:rPr>
              <a:t>当ページ及びタイト</a:t>
            </a:r>
            <a:r>
              <a:rPr sz="1000" b="1" spc="-15" dirty="0">
                <a:latin typeface="游ゴシック"/>
                <a:cs typeface="游ゴシック"/>
              </a:rPr>
              <a:t>ルページを含め</a:t>
            </a:r>
            <a:r>
              <a:rPr sz="1000" b="1" spc="-10" dirty="0">
                <a:latin typeface="游ゴシック"/>
                <a:cs typeface="游ゴシック"/>
              </a:rPr>
              <a:t>3～6ページで提出</a:t>
            </a:r>
            <a:r>
              <a:rPr sz="1000" b="1" spc="-50" dirty="0">
                <a:latin typeface="游ゴシック"/>
                <a:cs typeface="游ゴシック"/>
              </a:rPr>
              <a:t>）</a:t>
            </a:r>
            <a:endParaRPr sz="1000" dirty="0">
              <a:latin typeface="游ゴシック"/>
              <a:cs typeface="游ゴシック"/>
            </a:endParaRPr>
          </a:p>
          <a:p>
            <a:pPr marL="12700" marR="46990">
              <a:lnSpc>
                <a:spcPct val="139800"/>
              </a:lnSpc>
              <a:spcBef>
                <a:spcPts val="5"/>
              </a:spcBef>
            </a:pPr>
            <a:r>
              <a:rPr sz="1000" b="1" spc="-15" dirty="0">
                <a:latin typeface="游ゴシック"/>
                <a:cs typeface="游ゴシック"/>
              </a:rPr>
              <a:t>・</a:t>
            </a:r>
            <a:r>
              <a:rPr sz="1000" b="1" spc="-15" dirty="0" err="1">
                <a:latin typeface="游ゴシック"/>
                <a:cs typeface="游ゴシック"/>
              </a:rPr>
              <a:t>規定内であれば</a:t>
            </a:r>
            <a:r>
              <a:rPr lang="ja-JP" altLang="en-US" sz="1000" b="1" spc="-15" dirty="0">
                <a:latin typeface="游ゴシック"/>
                <a:cs typeface="游ゴシック"/>
              </a:rPr>
              <a:t>、</a:t>
            </a:r>
            <a:r>
              <a:rPr sz="1000" b="1" spc="-15" dirty="0" err="1">
                <a:latin typeface="游ゴシック"/>
                <a:cs typeface="游ゴシック"/>
              </a:rPr>
              <a:t>探究活動報告のページ数そのものは評価に影響しませんが</a:t>
            </a:r>
            <a:r>
              <a:rPr lang="ja-JP" altLang="en-US" sz="1000" b="1" spc="-15" dirty="0">
                <a:latin typeface="游ゴシック"/>
                <a:cs typeface="游ゴシック"/>
              </a:rPr>
              <a:t>、</a:t>
            </a:r>
            <a:r>
              <a:rPr lang="ja-JP" altLang="en-US" sz="1000" b="1" u="sng" spc="-15" dirty="0">
                <a:latin typeface="游ゴシック"/>
                <a:cs typeface="游ゴシック"/>
              </a:rPr>
              <a:t>規定</a:t>
            </a:r>
            <a:r>
              <a:rPr sz="1000" b="1" u="sng" spc="-15" dirty="0" err="1">
                <a:uFill>
                  <a:solidFill>
                    <a:srgbClr val="000000"/>
                  </a:solidFill>
                </a:uFill>
                <a:latin typeface="游ゴシック"/>
                <a:cs typeface="游ゴシック"/>
              </a:rPr>
              <a:t>のページ数を守らな</a:t>
            </a:r>
            <a:r>
              <a:rPr sz="1000" b="1" u="sng" spc="-20" dirty="0" err="1">
                <a:uFill>
                  <a:solidFill>
                    <a:srgbClr val="000000"/>
                  </a:solidFill>
                </a:uFill>
                <a:latin typeface="游ゴシック"/>
                <a:cs typeface="游ゴシック"/>
              </a:rPr>
              <a:t>かったり、本様式以外の形式で提出した場合は、採点の対象としません</a:t>
            </a:r>
            <a:r>
              <a:rPr sz="1000" b="1" u="sng" spc="-20" dirty="0">
                <a:uFill>
                  <a:solidFill>
                    <a:srgbClr val="000000"/>
                  </a:solidFill>
                </a:uFill>
                <a:latin typeface="游ゴシック"/>
                <a:cs typeface="游ゴシック"/>
              </a:rPr>
              <a:t>。</a:t>
            </a:r>
            <a:endParaRPr sz="1000" dirty="0">
              <a:latin typeface="游ゴシック"/>
              <a:cs typeface="游ゴシック"/>
            </a:endParaRPr>
          </a:p>
          <a:p>
            <a:pPr marL="48895">
              <a:lnSpc>
                <a:spcPct val="100000"/>
              </a:lnSpc>
              <a:spcBef>
                <a:spcPts val="480"/>
              </a:spcBef>
            </a:pPr>
            <a:r>
              <a:rPr sz="1000" b="1" spc="-25" dirty="0">
                <a:latin typeface="游ゴシック"/>
                <a:cs typeface="游ゴシック"/>
              </a:rPr>
              <a:t>・文字や図表の数などは評価に影響しません。</a:t>
            </a:r>
            <a:endParaRPr sz="1000" dirty="0">
              <a:latin typeface="游ゴシック"/>
              <a:cs typeface="游ゴシック"/>
            </a:endParaRPr>
          </a:p>
          <a:p>
            <a:pPr marL="48895">
              <a:lnSpc>
                <a:spcPct val="100000"/>
              </a:lnSpc>
              <a:spcBef>
                <a:spcPts val="480"/>
              </a:spcBef>
            </a:pPr>
            <a:r>
              <a:rPr sz="1000" b="1" spc="-40" dirty="0">
                <a:latin typeface="游ゴシック"/>
                <a:cs typeface="游ゴシック"/>
              </a:rPr>
              <a:t>・評価に際しては、カラーで提出されたものはカラー印刷したもので採点します。</a:t>
            </a:r>
            <a:endParaRPr sz="1000" dirty="0">
              <a:latin typeface="游ゴシック"/>
              <a:cs typeface="游ゴシック"/>
            </a:endParaRPr>
          </a:p>
        </p:txBody>
      </p:sp>
      <p:sp>
        <p:nvSpPr>
          <p:cNvPr id="8" name="object 8"/>
          <p:cNvSpPr txBox="1"/>
          <p:nvPr/>
        </p:nvSpPr>
        <p:spPr>
          <a:xfrm>
            <a:off x="761878" y="1901742"/>
            <a:ext cx="2692400" cy="290830"/>
          </a:xfrm>
          <a:prstGeom prst="rect">
            <a:avLst/>
          </a:prstGeom>
        </p:spPr>
        <p:txBody>
          <a:bodyPr vert="horz" wrap="square" lIns="0" tIns="12700" rIns="0" bIns="0" rtlCol="0">
            <a:spAutoFit/>
          </a:bodyPr>
          <a:lstStyle/>
          <a:p>
            <a:pPr marL="12700" marR="5080">
              <a:lnSpc>
                <a:spcPct val="145000"/>
              </a:lnSpc>
              <a:spcBef>
                <a:spcPts val="100"/>
              </a:spcBef>
            </a:pPr>
            <a:r>
              <a:rPr sz="600" dirty="0">
                <a:latin typeface="游ゴシック"/>
                <a:cs typeface="游ゴシック"/>
              </a:rPr>
              <a:t>※「高等学校卒業程度認定試験合格（見込）者（</a:t>
            </a:r>
            <a:r>
              <a:rPr sz="600" spc="-5" dirty="0">
                <a:latin typeface="游ゴシック"/>
                <a:cs typeface="游ゴシック"/>
              </a:rPr>
              <a:t>大学入学資格検定合格者を含</a:t>
            </a:r>
            <a:r>
              <a:rPr sz="600" dirty="0">
                <a:latin typeface="游ゴシック"/>
                <a:cs typeface="游ゴシック"/>
              </a:rPr>
              <a:t>む）</a:t>
            </a:r>
            <a:r>
              <a:rPr sz="600" spc="-5" dirty="0">
                <a:latin typeface="游ゴシック"/>
                <a:cs typeface="游ゴシック"/>
              </a:rPr>
              <a:t>」は学校名への記入は不要です。</a:t>
            </a:r>
            <a:endParaRPr sz="600" dirty="0">
              <a:latin typeface="游ゴシック"/>
              <a:cs typeface="游ゴシック"/>
            </a:endParaRPr>
          </a:p>
        </p:txBody>
      </p:sp>
      <p:sp>
        <p:nvSpPr>
          <p:cNvPr id="9" name="object 9"/>
          <p:cNvSpPr/>
          <p:nvPr/>
        </p:nvSpPr>
        <p:spPr>
          <a:xfrm>
            <a:off x="730128" y="2336418"/>
            <a:ext cx="6087110" cy="7719059"/>
          </a:xfrm>
          <a:custGeom>
            <a:avLst/>
            <a:gdLst/>
            <a:ahLst/>
            <a:cxnLst/>
            <a:rect l="l" t="t" r="r" b="b"/>
            <a:pathLst>
              <a:path w="6087109" h="7719059">
                <a:moveTo>
                  <a:pt x="36563" y="7682497"/>
                </a:moveTo>
                <a:lnTo>
                  <a:pt x="24384" y="7682497"/>
                </a:lnTo>
                <a:lnTo>
                  <a:pt x="24384" y="7694676"/>
                </a:lnTo>
                <a:lnTo>
                  <a:pt x="36563" y="7694676"/>
                </a:lnTo>
                <a:lnTo>
                  <a:pt x="36563" y="7682497"/>
                </a:lnTo>
                <a:close/>
              </a:path>
              <a:path w="6087109" h="7719059">
                <a:moveTo>
                  <a:pt x="36563" y="24384"/>
                </a:moveTo>
                <a:lnTo>
                  <a:pt x="24384" y="24384"/>
                </a:lnTo>
                <a:lnTo>
                  <a:pt x="24384" y="36576"/>
                </a:lnTo>
                <a:lnTo>
                  <a:pt x="24384" y="7682484"/>
                </a:lnTo>
                <a:lnTo>
                  <a:pt x="36563" y="7682484"/>
                </a:lnTo>
                <a:lnTo>
                  <a:pt x="36563" y="36576"/>
                </a:lnTo>
                <a:lnTo>
                  <a:pt x="36563" y="24384"/>
                </a:lnTo>
                <a:close/>
              </a:path>
              <a:path w="6087109" h="7719059">
                <a:moveTo>
                  <a:pt x="6062446" y="7682497"/>
                </a:moveTo>
                <a:lnTo>
                  <a:pt x="6050292" y="7682497"/>
                </a:lnTo>
                <a:lnTo>
                  <a:pt x="36576" y="7682497"/>
                </a:lnTo>
                <a:lnTo>
                  <a:pt x="36576" y="7694676"/>
                </a:lnTo>
                <a:lnTo>
                  <a:pt x="6050280" y="7694676"/>
                </a:lnTo>
                <a:lnTo>
                  <a:pt x="6062446" y="7694676"/>
                </a:lnTo>
                <a:lnTo>
                  <a:pt x="6062446" y="7682497"/>
                </a:lnTo>
                <a:close/>
              </a:path>
              <a:path w="6087109" h="7719059">
                <a:moveTo>
                  <a:pt x="6062446" y="24384"/>
                </a:moveTo>
                <a:lnTo>
                  <a:pt x="6050292" y="24384"/>
                </a:lnTo>
                <a:lnTo>
                  <a:pt x="36576" y="24384"/>
                </a:lnTo>
                <a:lnTo>
                  <a:pt x="36576" y="36576"/>
                </a:lnTo>
                <a:lnTo>
                  <a:pt x="6050280" y="36576"/>
                </a:lnTo>
                <a:lnTo>
                  <a:pt x="6050280" y="7682484"/>
                </a:lnTo>
                <a:lnTo>
                  <a:pt x="6062446" y="7682484"/>
                </a:lnTo>
                <a:lnTo>
                  <a:pt x="6062446" y="36576"/>
                </a:lnTo>
                <a:lnTo>
                  <a:pt x="6062446" y="24384"/>
                </a:lnTo>
                <a:close/>
              </a:path>
              <a:path w="6087109" h="7719059">
                <a:moveTo>
                  <a:pt x="6086856" y="7682497"/>
                </a:moveTo>
                <a:lnTo>
                  <a:pt x="6074651" y="7682497"/>
                </a:lnTo>
                <a:lnTo>
                  <a:pt x="6074651" y="7706881"/>
                </a:lnTo>
                <a:lnTo>
                  <a:pt x="6050292" y="7706881"/>
                </a:lnTo>
                <a:lnTo>
                  <a:pt x="36576" y="7706881"/>
                </a:lnTo>
                <a:lnTo>
                  <a:pt x="12192" y="7706881"/>
                </a:lnTo>
                <a:lnTo>
                  <a:pt x="12192" y="7682497"/>
                </a:lnTo>
                <a:lnTo>
                  <a:pt x="0" y="7682497"/>
                </a:lnTo>
                <a:lnTo>
                  <a:pt x="0" y="7706881"/>
                </a:lnTo>
                <a:lnTo>
                  <a:pt x="0" y="7719060"/>
                </a:lnTo>
                <a:lnTo>
                  <a:pt x="6086856" y="7719060"/>
                </a:lnTo>
                <a:lnTo>
                  <a:pt x="6086856" y="7706881"/>
                </a:lnTo>
                <a:lnTo>
                  <a:pt x="6086856" y="7682497"/>
                </a:lnTo>
                <a:close/>
              </a:path>
              <a:path w="6087109" h="7719059">
                <a:moveTo>
                  <a:pt x="6086856" y="0"/>
                </a:moveTo>
                <a:lnTo>
                  <a:pt x="6086856" y="0"/>
                </a:lnTo>
                <a:lnTo>
                  <a:pt x="0" y="0"/>
                </a:lnTo>
                <a:lnTo>
                  <a:pt x="0" y="12192"/>
                </a:lnTo>
                <a:lnTo>
                  <a:pt x="0" y="36576"/>
                </a:lnTo>
                <a:lnTo>
                  <a:pt x="0" y="7682484"/>
                </a:lnTo>
                <a:lnTo>
                  <a:pt x="12192" y="7682484"/>
                </a:lnTo>
                <a:lnTo>
                  <a:pt x="12192" y="36576"/>
                </a:lnTo>
                <a:lnTo>
                  <a:pt x="12192" y="12192"/>
                </a:lnTo>
                <a:lnTo>
                  <a:pt x="36576" y="12192"/>
                </a:lnTo>
                <a:lnTo>
                  <a:pt x="6050280" y="12192"/>
                </a:lnTo>
                <a:lnTo>
                  <a:pt x="6074651" y="12192"/>
                </a:lnTo>
                <a:lnTo>
                  <a:pt x="6074651" y="36576"/>
                </a:lnTo>
                <a:lnTo>
                  <a:pt x="6074651" y="7682484"/>
                </a:lnTo>
                <a:lnTo>
                  <a:pt x="6086856" y="7682484"/>
                </a:lnTo>
                <a:lnTo>
                  <a:pt x="6086856" y="36576"/>
                </a:lnTo>
                <a:lnTo>
                  <a:pt x="6086856" y="12192"/>
                </a:lnTo>
                <a:lnTo>
                  <a:pt x="6086856" y="0"/>
                </a:lnTo>
                <a:close/>
              </a:path>
            </a:pathLst>
          </a:custGeom>
          <a:solidFill>
            <a:srgbClr val="000000"/>
          </a:solidFill>
        </p:spPr>
        <p:txBody>
          <a:bodyPr wrap="square" lIns="0" tIns="0" rIns="0" bIns="0" rtlCol="0"/>
          <a:lstStyle/>
          <a:p>
            <a:endParaRPr/>
          </a:p>
        </p:txBody>
      </p:sp>
      <p:sp>
        <p:nvSpPr>
          <p:cNvPr id="14" name="object 12">
            <a:extLst>
              <a:ext uri="{FF2B5EF4-FFF2-40B4-BE49-F238E27FC236}">
                <a16:creationId xmlns:a16="http://schemas.microsoft.com/office/drawing/2014/main" id="{E988CCBF-BCBD-4E49-90E2-6C533B2C0C93}"/>
              </a:ext>
            </a:extLst>
          </p:cNvPr>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１　／　　）</a:t>
            </a:r>
            <a:r>
              <a:rPr spc="-20" dirty="0" err="1"/>
              <a:t>ページ</a:t>
            </a:r>
            <a:endParaRPr spc="-20" dirty="0"/>
          </a:p>
        </p:txBody>
      </p:sp>
      <p:sp>
        <p:nvSpPr>
          <p:cNvPr id="15" name="object 13">
            <a:extLst>
              <a:ext uri="{FF2B5EF4-FFF2-40B4-BE49-F238E27FC236}">
                <a16:creationId xmlns:a16="http://schemas.microsoft.com/office/drawing/2014/main" id="{CFB1B57D-1D88-4E20-B5A3-C58E36A2DFD3}"/>
              </a:ext>
            </a:extLst>
          </p:cNvPr>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a:t>日本大学生産工学部</a:t>
            </a:r>
            <a:endParaRPr spc="-1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67492" y="304418"/>
            <a:ext cx="1613535" cy="177800"/>
          </a:xfrm>
          <a:prstGeom prst="rect">
            <a:avLst/>
          </a:prstGeom>
        </p:spPr>
        <p:txBody>
          <a:bodyPr vert="horz" wrap="square" lIns="0" tIns="12065" rIns="0" bIns="0" rtlCol="0">
            <a:spAutoFit/>
          </a:bodyPr>
          <a:lstStyle/>
          <a:p>
            <a:pPr marL="12700">
              <a:lnSpc>
                <a:spcPct val="100000"/>
              </a:lnSpc>
              <a:spcBef>
                <a:spcPts val="95"/>
              </a:spcBef>
            </a:pPr>
            <a:r>
              <a:rPr sz="1000" spc="-15" dirty="0">
                <a:latin typeface="游ゴシック"/>
                <a:cs typeface="游ゴシック"/>
              </a:rPr>
              <a:t>総合型選抜第</a:t>
            </a:r>
            <a:r>
              <a:rPr sz="1000" spc="-20" dirty="0">
                <a:latin typeface="游ゴシック"/>
                <a:cs typeface="游ゴシック"/>
              </a:rPr>
              <a:t>1期【探究型】</a:t>
            </a:r>
            <a:endParaRPr sz="1000">
              <a:latin typeface="游ゴシック"/>
              <a:cs typeface="游ゴシック"/>
            </a:endParaRPr>
          </a:p>
        </p:txBody>
      </p:sp>
      <p:sp>
        <p:nvSpPr>
          <p:cNvPr id="3" name="object 3"/>
          <p:cNvSpPr txBox="1"/>
          <p:nvPr/>
        </p:nvSpPr>
        <p:spPr>
          <a:xfrm>
            <a:off x="5385440" y="305943"/>
            <a:ext cx="1542288" cy="182101"/>
          </a:xfrm>
          <a:prstGeom prst="rect">
            <a:avLst/>
          </a:prstGeom>
        </p:spPr>
        <p:txBody>
          <a:bodyPr vert="horz" wrap="square" lIns="0" tIns="12700" rIns="0" bIns="0" rtlCol="0">
            <a:spAutoFit/>
          </a:bodyPr>
          <a:lstStyle/>
          <a:p>
            <a:pPr marL="12700">
              <a:spcBef>
                <a:spcPts val="100"/>
              </a:spcBef>
            </a:pPr>
            <a:r>
              <a:rPr lang="en-US" altLang="ja-JP" sz="1100" spc="-15" dirty="0">
                <a:latin typeface="游ゴシック"/>
                <a:cs typeface="游ゴシック"/>
              </a:rPr>
              <a:t>【</a:t>
            </a:r>
            <a:r>
              <a:rPr sz="1100" spc="-15" dirty="0" err="1">
                <a:latin typeface="游ゴシック"/>
                <a:cs typeface="游ゴシック"/>
              </a:rPr>
              <a:t>氏名</a:t>
            </a:r>
            <a:r>
              <a:rPr sz="1100" spc="-15" dirty="0">
                <a:latin typeface="游ゴシック"/>
                <a:cs typeface="游ゴシック"/>
              </a:rPr>
              <a:t>：</a:t>
            </a:r>
            <a:r>
              <a:rPr lang="ja-JP" altLang="en-US" sz="1100" spc="-15" dirty="0">
                <a:latin typeface="游ゴシック"/>
                <a:cs typeface="游ゴシック"/>
              </a:rPr>
              <a:t>　　　　　　</a:t>
            </a:r>
            <a:r>
              <a:rPr lang="en-US" altLang="ja-JP" sz="1100" spc="-50" dirty="0">
                <a:latin typeface="游ゴシック"/>
                <a:cs typeface="游ゴシック"/>
              </a:rPr>
              <a:t>】</a:t>
            </a:r>
            <a:endParaRPr lang="ja-JP" altLang="en-US" sz="1100" dirty="0">
              <a:latin typeface="游ゴシック"/>
              <a:cs typeface="游ゴシック"/>
            </a:endParaRPr>
          </a:p>
        </p:txBody>
      </p:sp>
      <p:sp>
        <p:nvSpPr>
          <p:cNvPr id="6" name="object 6"/>
          <p:cNvSpPr txBox="1"/>
          <p:nvPr/>
        </p:nvSpPr>
        <p:spPr>
          <a:xfrm>
            <a:off x="2340488" y="810387"/>
            <a:ext cx="2870835" cy="239395"/>
          </a:xfrm>
          <a:prstGeom prst="rect">
            <a:avLst/>
          </a:prstGeom>
        </p:spPr>
        <p:txBody>
          <a:bodyPr vert="horz" wrap="square" lIns="0" tIns="12700" rIns="0" bIns="0" rtlCol="0">
            <a:spAutoFit/>
          </a:bodyPr>
          <a:lstStyle/>
          <a:p>
            <a:pPr marL="12700">
              <a:lnSpc>
                <a:spcPct val="100000"/>
              </a:lnSpc>
              <a:spcBef>
                <a:spcPts val="100"/>
              </a:spcBef>
            </a:pPr>
            <a:r>
              <a:rPr sz="1400" b="1" dirty="0">
                <a:latin typeface="游ゴシック"/>
                <a:cs typeface="游ゴシック"/>
              </a:rPr>
              <a:t>探究活動報告書（</a:t>
            </a:r>
            <a:r>
              <a:rPr sz="1400" b="1" spc="-15" dirty="0">
                <a:latin typeface="游ゴシック"/>
                <a:cs typeface="游ゴシック"/>
              </a:rPr>
              <a:t>タイトルページ</a:t>
            </a:r>
            <a:r>
              <a:rPr sz="1400" b="1" spc="-50" dirty="0">
                <a:latin typeface="游ゴシック"/>
                <a:cs typeface="游ゴシック"/>
              </a:rPr>
              <a:t>）</a:t>
            </a:r>
            <a:endParaRPr sz="1400">
              <a:latin typeface="游ゴシック"/>
              <a:cs typeface="游ゴシック"/>
            </a:endParaRPr>
          </a:p>
        </p:txBody>
      </p:sp>
      <p:graphicFrame>
        <p:nvGraphicFramePr>
          <p:cNvPr id="7" name="object 7"/>
          <p:cNvGraphicFramePr>
            <a:graphicFrameLocks noGrp="1"/>
          </p:cNvGraphicFramePr>
          <p:nvPr/>
        </p:nvGraphicFramePr>
        <p:xfrm>
          <a:off x="736224" y="1373251"/>
          <a:ext cx="6050280" cy="968375"/>
        </p:xfrm>
        <a:graphic>
          <a:graphicData uri="http://schemas.openxmlformats.org/drawingml/2006/table">
            <a:tbl>
              <a:tblPr firstRow="1" bandRow="1">
                <a:tableStyleId>{2D5ABB26-0587-4C30-8999-92F81FD0307C}</a:tableStyleId>
              </a:tblPr>
              <a:tblGrid>
                <a:gridCol w="6050280">
                  <a:extLst>
                    <a:ext uri="{9D8B030D-6E8A-4147-A177-3AD203B41FA5}">
                      <a16:colId xmlns:a16="http://schemas.microsoft.com/office/drawing/2014/main" val="20000"/>
                    </a:ext>
                  </a:extLst>
                </a:gridCol>
              </a:tblGrid>
              <a:tr h="353060">
                <a:tc>
                  <a:txBody>
                    <a:bodyPr/>
                    <a:lstStyle/>
                    <a:p>
                      <a:pPr marL="24130">
                        <a:lnSpc>
                          <a:spcPct val="100000"/>
                        </a:lnSpc>
                        <a:spcBef>
                          <a:spcPts val="690"/>
                        </a:spcBef>
                      </a:pPr>
                      <a:r>
                        <a:rPr sz="1000" b="1" spc="-10" dirty="0">
                          <a:latin typeface="游ゴシック"/>
                          <a:cs typeface="游ゴシック"/>
                        </a:rPr>
                        <a:t>Ⅰ 探究活動の分類（</a:t>
                      </a:r>
                      <a:r>
                        <a:rPr sz="1000" b="1" spc="-35" dirty="0">
                          <a:latin typeface="游ゴシック"/>
                          <a:cs typeface="游ゴシック"/>
                        </a:rPr>
                        <a:t>どのような取り組みを通じた探究であるか、該当するものを〇で囲んでください</a:t>
                      </a:r>
                      <a:r>
                        <a:rPr sz="1000" b="1" spc="-50" dirty="0">
                          <a:latin typeface="游ゴシック"/>
                          <a:cs typeface="游ゴシック"/>
                        </a:rPr>
                        <a:t>）</a:t>
                      </a:r>
                      <a:endParaRPr sz="1000">
                        <a:latin typeface="游ゴシック"/>
                        <a:cs typeface="游ゴシック"/>
                      </a:endParaRPr>
                    </a:p>
                  </a:txBody>
                  <a:tcPr marL="0" marR="0" marT="87630" marB="0">
                    <a:lnL w="28575">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615315">
                <a:tc>
                  <a:txBody>
                    <a:bodyPr/>
                    <a:lstStyle/>
                    <a:p>
                      <a:pPr marL="137160">
                        <a:lnSpc>
                          <a:spcPct val="100000"/>
                        </a:lnSpc>
                        <a:spcBef>
                          <a:spcPts val="1020"/>
                        </a:spcBef>
                      </a:pPr>
                      <a:r>
                        <a:rPr sz="900" dirty="0">
                          <a:latin typeface="游ゴシック"/>
                          <a:cs typeface="游ゴシック"/>
                        </a:rPr>
                        <a:t>授業（探究学習など）</a:t>
                      </a:r>
                      <a:r>
                        <a:rPr sz="900" spc="65" dirty="0">
                          <a:latin typeface="游ゴシック"/>
                          <a:cs typeface="游ゴシック"/>
                        </a:rPr>
                        <a:t>  ・  課題研究  ・  学内課外活動</a:t>
                      </a:r>
                      <a:r>
                        <a:rPr sz="900" dirty="0">
                          <a:latin typeface="游ゴシック"/>
                          <a:cs typeface="游ゴシック"/>
                        </a:rPr>
                        <a:t>（</a:t>
                      </a:r>
                      <a:r>
                        <a:rPr sz="900" spc="-5" dirty="0">
                          <a:latin typeface="游ゴシック"/>
                          <a:cs typeface="游ゴシック"/>
                        </a:rPr>
                        <a:t>部活動や委員会活動などの高校における取り組み</a:t>
                      </a:r>
                      <a:r>
                        <a:rPr sz="900" spc="-50" dirty="0">
                          <a:latin typeface="游ゴシック"/>
                          <a:cs typeface="游ゴシック"/>
                        </a:rPr>
                        <a:t>）</a:t>
                      </a:r>
                      <a:endParaRPr sz="900" dirty="0">
                        <a:latin typeface="游ゴシック"/>
                        <a:cs typeface="游ゴシック"/>
                      </a:endParaRPr>
                    </a:p>
                    <a:p>
                      <a:pPr marL="22225">
                        <a:lnSpc>
                          <a:spcPct val="100000"/>
                        </a:lnSpc>
                        <a:spcBef>
                          <a:spcPts val="455"/>
                        </a:spcBef>
                      </a:pPr>
                      <a:r>
                        <a:rPr sz="900" spc="30" dirty="0">
                          <a:latin typeface="游ゴシック"/>
                          <a:cs typeface="游ゴシック"/>
                        </a:rPr>
                        <a:t>・  学外課外活動</a:t>
                      </a:r>
                      <a:r>
                        <a:rPr sz="900" dirty="0">
                          <a:latin typeface="游ゴシック"/>
                          <a:cs typeface="游ゴシック"/>
                        </a:rPr>
                        <a:t>（</a:t>
                      </a:r>
                      <a:r>
                        <a:rPr sz="900" spc="-10" dirty="0">
                          <a:latin typeface="游ゴシック"/>
                          <a:cs typeface="游ゴシック"/>
                        </a:rPr>
                        <a:t>地域活動やコンテスト、ボランティアなどの学外における自主的な取り組み</a:t>
                      </a:r>
                      <a:r>
                        <a:rPr sz="900" dirty="0">
                          <a:latin typeface="游ゴシック"/>
                          <a:cs typeface="游ゴシック"/>
                        </a:rPr>
                        <a:t>）</a:t>
                      </a:r>
                      <a:r>
                        <a:rPr sz="900" spc="85" dirty="0">
                          <a:latin typeface="游ゴシック"/>
                          <a:cs typeface="游ゴシック"/>
                        </a:rPr>
                        <a:t>  ・  その他</a:t>
                      </a:r>
                      <a:endParaRPr sz="900" dirty="0">
                        <a:latin typeface="游ゴシック"/>
                        <a:cs typeface="游ゴシック"/>
                      </a:endParaRPr>
                    </a:p>
                  </a:txBody>
                  <a:tcPr marL="0" marR="0" marT="129540" marB="0">
                    <a:lnL w="28575">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extLst>
                  <a:ext uri="{0D108BD9-81ED-4DB2-BD59-A6C34878D82A}">
                    <a16:rowId xmlns:a16="http://schemas.microsoft.com/office/drawing/2014/main" val="10001"/>
                  </a:ext>
                </a:extLst>
              </a:tr>
            </a:tbl>
          </a:graphicData>
        </a:graphic>
      </p:graphicFrame>
      <p:graphicFrame>
        <p:nvGraphicFramePr>
          <p:cNvPr id="8" name="object 8"/>
          <p:cNvGraphicFramePr>
            <a:graphicFrameLocks noGrp="1"/>
          </p:cNvGraphicFramePr>
          <p:nvPr>
            <p:extLst>
              <p:ext uri="{D42A27DB-BD31-4B8C-83A1-F6EECF244321}">
                <p14:modId xmlns:p14="http://schemas.microsoft.com/office/powerpoint/2010/main" val="1536268355"/>
              </p:ext>
            </p:extLst>
          </p:nvPr>
        </p:nvGraphicFramePr>
        <p:xfrm>
          <a:off x="736224" y="2717419"/>
          <a:ext cx="6050280" cy="1740000"/>
        </p:xfrm>
        <a:graphic>
          <a:graphicData uri="http://schemas.openxmlformats.org/drawingml/2006/table">
            <a:tbl>
              <a:tblPr firstRow="1" bandRow="1">
                <a:tableStyleId>{2D5ABB26-0587-4C30-8999-92F81FD0307C}</a:tableStyleId>
              </a:tblPr>
              <a:tblGrid>
                <a:gridCol w="6050280">
                  <a:extLst>
                    <a:ext uri="{9D8B030D-6E8A-4147-A177-3AD203B41FA5}">
                      <a16:colId xmlns:a16="http://schemas.microsoft.com/office/drawing/2014/main" val="20000"/>
                    </a:ext>
                  </a:extLst>
                </a:gridCol>
              </a:tblGrid>
              <a:tr h="732000">
                <a:tc>
                  <a:txBody>
                    <a:bodyPr/>
                    <a:lstStyle/>
                    <a:p>
                      <a:pPr marL="24130">
                        <a:lnSpc>
                          <a:spcPct val="100000"/>
                        </a:lnSpc>
                        <a:spcBef>
                          <a:spcPts val="330"/>
                        </a:spcBef>
                      </a:pPr>
                      <a:r>
                        <a:rPr sz="1000" b="1" spc="-10" dirty="0">
                          <a:latin typeface="游ゴシック"/>
                          <a:cs typeface="游ゴシック"/>
                        </a:rPr>
                        <a:t>Ⅱ 探究活動の概要（</a:t>
                      </a:r>
                      <a:r>
                        <a:rPr sz="1000" b="1" spc="-20" dirty="0">
                          <a:latin typeface="游ゴシック"/>
                          <a:cs typeface="游ゴシック"/>
                        </a:rPr>
                        <a:t>その取り組みは、いつ、どのように実施したものか、簡潔に説明してください</a:t>
                      </a:r>
                      <a:r>
                        <a:rPr sz="1000" b="1" spc="-50" dirty="0">
                          <a:latin typeface="游ゴシック"/>
                          <a:cs typeface="游ゴシック"/>
                        </a:rPr>
                        <a:t>）</a:t>
                      </a:r>
                      <a:endParaRPr sz="1000" dirty="0">
                        <a:latin typeface="游ゴシック"/>
                        <a:cs typeface="游ゴシック"/>
                      </a:endParaRPr>
                    </a:p>
                    <a:p>
                      <a:pPr marL="24130">
                        <a:lnSpc>
                          <a:spcPct val="100000"/>
                        </a:lnSpc>
                        <a:spcBef>
                          <a:spcPts val="475"/>
                        </a:spcBef>
                      </a:pPr>
                      <a:r>
                        <a:rPr sz="900" b="0" dirty="0">
                          <a:latin typeface="游ゴシック"/>
                          <a:cs typeface="游ゴシック"/>
                        </a:rPr>
                        <a:t>※ 活動の過程で生成</a:t>
                      </a:r>
                      <a:r>
                        <a:rPr sz="900" b="0" spc="-10" dirty="0">
                          <a:latin typeface="游ゴシック"/>
                          <a:cs typeface="游ゴシック"/>
                        </a:rPr>
                        <a:t>AI</a:t>
                      </a:r>
                      <a:r>
                        <a:rPr sz="900" b="0" dirty="0">
                          <a:latin typeface="游ゴシック"/>
                          <a:cs typeface="游ゴシック"/>
                        </a:rPr>
                        <a:t>を活用した場合、本報告書の一部に生成</a:t>
                      </a:r>
                      <a:r>
                        <a:rPr sz="900" b="0" spc="-10" dirty="0">
                          <a:latin typeface="游ゴシック"/>
                          <a:cs typeface="游ゴシック"/>
                        </a:rPr>
                        <a:t>AI</a:t>
                      </a:r>
                      <a:r>
                        <a:rPr sz="900" b="0" spc="-15" dirty="0">
                          <a:latin typeface="游ゴシック"/>
                          <a:cs typeface="游ゴシック"/>
                        </a:rPr>
                        <a:t>によるコンテンツを含めることを妨げません。</a:t>
                      </a:r>
                      <a:endParaRPr sz="900" b="0" dirty="0">
                        <a:latin typeface="游ゴシック"/>
                        <a:cs typeface="游ゴシック"/>
                      </a:endParaRPr>
                    </a:p>
                    <a:p>
                      <a:pPr marL="24130">
                        <a:lnSpc>
                          <a:spcPct val="100000"/>
                        </a:lnSpc>
                        <a:spcBef>
                          <a:spcPts val="440"/>
                        </a:spcBef>
                      </a:pPr>
                      <a:r>
                        <a:rPr sz="900" b="0" dirty="0">
                          <a:latin typeface="游ゴシック"/>
                          <a:cs typeface="游ゴシック"/>
                        </a:rPr>
                        <a:t>※ 活動の過程で生成</a:t>
                      </a:r>
                      <a:r>
                        <a:rPr sz="900" b="0" spc="-10" dirty="0">
                          <a:latin typeface="游ゴシック"/>
                          <a:cs typeface="游ゴシック"/>
                        </a:rPr>
                        <a:t>AI</a:t>
                      </a:r>
                      <a:r>
                        <a:rPr sz="900" b="0" spc="-15" dirty="0">
                          <a:latin typeface="游ゴシック"/>
                          <a:cs typeface="游ゴシック"/>
                        </a:rPr>
                        <a:t>を活用した場合には、どのように活用されたかも含めて簡潔に説明してください。</a:t>
                      </a:r>
                      <a:endParaRPr sz="900" b="0" dirty="0">
                        <a:latin typeface="游ゴシック"/>
                        <a:cs typeface="游ゴシック"/>
                      </a:endParaRPr>
                    </a:p>
                  </a:txBody>
                  <a:tcPr marL="72000" marR="72000" marT="72000" marB="72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0"/>
                  </a:ext>
                </a:extLst>
              </a:tr>
              <a:tr h="1008000">
                <a:tc>
                  <a:txBody>
                    <a:bodyPr/>
                    <a:lstStyle/>
                    <a:p>
                      <a:pPr>
                        <a:lnSpc>
                          <a:spcPct val="100000"/>
                        </a:lnSpc>
                      </a:pPr>
                      <a:endParaRPr sz="1200" dirty="0">
                        <a:latin typeface="Times New Roman"/>
                        <a:cs typeface="Times New Roman"/>
                      </a:endParaRPr>
                    </a:p>
                  </a:txBody>
                  <a:tcPr marL="72000" marR="72000" marT="72000" marB="72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2" name="object 12"/>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２　／　　）</a:t>
            </a:r>
            <a:r>
              <a:rPr spc="-20" dirty="0" err="1"/>
              <a:t>ページ</a:t>
            </a:r>
            <a:endParaRPr spc="-20" dirty="0"/>
          </a:p>
        </p:txBody>
      </p:sp>
      <p:sp>
        <p:nvSpPr>
          <p:cNvPr id="13" name="object 13"/>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dirty="0"/>
              <a:t>日本大学生産工学部</a:t>
            </a:r>
            <a:endParaRPr spc="-15" dirty="0"/>
          </a:p>
        </p:txBody>
      </p:sp>
      <p:sp>
        <p:nvSpPr>
          <p:cNvPr id="16" name="テキスト ボックス 15">
            <a:extLst>
              <a:ext uri="{FF2B5EF4-FFF2-40B4-BE49-F238E27FC236}">
                <a16:creationId xmlns:a16="http://schemas.microsoft.com/office/drawing/2014/main" id="{EF6CA61D-8681-4F70-A83C-8A5EC3CC682D}"/>
              </a:ext>
            </a:extLst>
          </p:cNvPr>
          <p:cNvSpPr txBox="1"/>
          <p:nvPr/>
        </p:nvSpPr>
        <p:spPr>
          <a:xfrm>
            <a:off x="836041" y="4586653"/>
            <a:ext cx="6059932" cy="389850"/>
          </a:xfrm>
          <a:prstGeom prst="rect">
            <a:avLst/>
          </a:prstGeom>
          <a:noFill/>
        </p:spPr>
        <p:txBody>
          <a:bodyPr wrap="square" rtlCol="0">
            <a:spAutoFit/>
          </a:bodyPr>
          <a:lstStyle/>
          <a:p>
            <a:pPr marL="1095375" algn="r">
              <a:lnSpc>
                <a:spcPct val="100000"/>
              </a:lnSpc>
              <a:spcBef>
                <a:spcPts val="160"/>
              </a:spcBef>
            </a:pPr>
            <a:r>
              <a:rPr lang="en-US" altLang="ja-JP" sz="800" spc="-25" dirty="0">
                <a:latin typeface="游ゴシック"/>
                <a:cs typeface="游ゴシック"/>
              </a:rPr>
              <a:t>※</a:t>
            </a:r>
            <a:r>
              <a:rPr lang="ja-JP" altLang="en-US" sz="800" spc="-25" dirty="0">
                <a:latin typeface="游ゴシック"/>
                <a:cs typeface="游ゴシック"/>
              </a:rPr>
              <a:t>上記の</a:t>
            </a:r>
            <a:r>
              <a:rPr lang="en-US" altLang="ja-JP" sz="800" spc="-25" dirty="0">
                <a:latin typeface="游ゴシック"/>
                <a:cs typeface="游ゴシック"/>
              </a:rPr>
              <a:t>Ⅰ</a:t>
            </a:r>
            <a:r>
              <a:rPr lang="ja-JP" altLang="en-US" sz="800" spc="-25" dirty="0">
                <a:latin typeface="游ゴシック"/>
                <a:cs typeface="游ゴシック"/>
              </a:rPr>
              <a:t>、</a:t>
            </a:r>
            <a:r>
              <a:rPr lang="en-US" altLang="ja-JP" sz="800" spc="-25" dirty="0">
                <a:latin typeface="游ゴシック"/>
                <a:cs typeface="游ゴシック"/>
              </a:rPr>
              <a:t>Ⅱ</a:t>
            </a:r>
            <a:r>
              <a:rPr lang="ja-JP" altLang="en-US" sz="800" spc="-25" dirty="0">
                <a:latin typeface="游ゴシック"/>
                <a:cs typeface="游ゴシック"/>
              </a:rPr>
              <a:t>は活動状況を把握するためのものであり、いずれも評価に影響するものではありません。</a:t>
            </a:r>
            <a:endParaRPr lang="ja-JP" altLang="en-US" sz="800" dirty="0">
              <a:latin typeface="游ゴシック"/>
              <a:cs typeface="游ゴシック"/>
            </a:endParaRPr>
          </a:p>
          <a:p>
            <a:pPr marL="1095375" algn="r">
              <a:lnSpc>
                <a:spcPct val="100000"/>
              </a:lnSpc>
              <a:spcBef>
                <a:spcPts val="395"/>
              </a:spcBef>
            </a:pPr>
            <a:r>
              <a:rPr lang="en-US" altLang="ja-JP" sz="800" dirty="0">
                <a:latin typeface="游ゴシック"/>
                <a:cs typeface="游ゴシック"/>
              </a:rPr>
              <a:t>※</a:t>
            </a:r>
            <a:r>
              <a:rPr lang="ja-JP" altLang="en-US" sz="800" dirty="0">
                <a:latin typeface="游ゴシック"/>
                <a:cs typeface="游ゴシック"/>
              </a:rPr>
              <a:t>活動の過程で生成</a:t>
            </a:r>
            <a:r>
              <a:rPr lang="en-US" altLang="ja-JP" sz="800" spc="-10" dirty="0">
                <a:latin typeface="游ゴシック"/>
                <a:cs typeface="游ゴシック"/>
              </a:rPr>
              <a:t>AI</a:t>
            </a:r>
            <a:r>
              <a:rPr lang="ja-JP" altLang="en-US" sz="800" spc="-15" dirty="0">
                <a:latin typeface="游ゴシック"/>
                <a:cs typeface="游ゴシック"/>
              </a:rPr>
              <a:t>を活用された場合は、該当する利用規約等を順守されていることを前提とします。</a:t>
            </a:r>
            <a:endParaRPr lang="ja-JP" altLang="en-US" sz="800" dirty="0">
              <a:latin typeface="游ゴシック"/>
              <a:cs typeface="游ゴシック"/>
            </a:endParaRPr>
          </a:p>
        </p:txBody>
      </p:sp>
      <p:graphicFrame>
        <p:nvGraphicFramePr>
          <p:cNvPr id="20" name="object 8">
            <a:extLst>
              <a:ext uri="{FF2B5EF4-FFF2-40B4-BE49-F238E27FC236}">
                <a16:creationId xmlns:a16="http://schemas.microsoft.com/office/drawing/2014/main" id="{9AC9298D-FAE5-45D2-AAD2-F1A788F84009}"/>
              </a:ext>
            </a:extLst>
          </p:cNvPr>
          <p:cNvGraphicFramePr>
            <a:graphicFrameLocks noGrp="1"/>
          </p:cNvGraphicFramePr>
          <p:nvPr>
            <p:extLst>
              <p:ext uri="{D42A27DB-BD31-4B8C-83A1-F6EECF244321}">
                <p14:modId xmlns:p14="http://schemas.microsoft.com/office/powerpoint/2010/main" val="3762325799"/>
              </p:ext>
            </p:extLst>
          </p:nvPr>
        </p:nvGraphicFramePr>
        <p:xfrm>
          <a:off x="736224" y="5320699"/>
          <a:ext cx="6050280" cy="1075462"/>
        </p:xfrm>
        <a:graphic>
          <a:graphicData uri="http://schemas.openxmlformats.org/drawingml/2006/table">
            <a:tbl>
              <a:tblPr firstRow="1" bandRow="1">
                <a:tableStyleId>{2D5ABB26-0587-4C30-8999-92F81FD0307C}</a:tableStyleId>
              </a:tblPr>
              <a:tblGrid>
                <a:gridCol w="6050280">
                  <a:extLst>
                    <a:ext uri="{9D8B030D-6E8A-4147-A177-3AD203B41FA5}">
                      <a16:colId xmlns:a16="http://schemas.microsoft.com/office/drawing/2014/main" val="20000"/>
                    </a:ext>
                  </a:extLst>
                </a:gridCol>
              </a:tblGrid>
              <a:tr h="396000">
                <a:tc>
                  <a:txBody>
                    <a:bodyPr/>
                    <a:lstStyle/>
                    <a:p>
                      <a:pPr marL="24130">
                        <a:lnSpc>
                          <a:spcPct val="100000"/>
                        </a:lnSpc>
                        <a:spcBef>
                          <a:spcPts val="330"/>
                        </a:spcBef>
                      </a:pPr>
                      <a:r>
                        <a:rPr lang="ja-JP" altLang="en-US" sz="1000" b="1" spc="-10" dirty="0">
                          <a:latin typeface="游ゴシック"/>
                          <a:cs typeface="游ゴシック"/>
                        </a:rPr>
                        <a:t>● 探究活動のタイトル（内容や成果を象徴し、読み手の興味を促すタイトルを自由につけてください）</a:t>
                      </a:r>
                      <a:endParaRPr sz="900" b="0" dirty="0">
                        <a:latin typeface="游ゴシック"/>
                        <a:cs typeface="游ゴシック"/>
                      </a:endParaRPr>
                    </a:p>
                  </a:txBody>
                  <a:tcPr marL="72000" marR="72000" marT="72000" marB="72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0"/>
                  </a:ext>
                </a:extLst>
              </a:tr>
              <a:tr h="679462">
                <a:tc>
                  <a:txBody>
                    <a:bodyPr/>
                    <a:lstStyle/>
                    <a:p>
                      <a:pPr>
                        <a:lnSpc>
                          <a:spcPct val="100000"/>
                        </a:lnSpc>
                      </a:pPr>
                      <a:endParaRPr sz="1400" dirty="0">
                        <a:latin typeface="Times New Roman"/>
                        <a:cs typeface="Times New Roman"/>
                      </a:endParaRPr>
                    </a:p>
                  </a:txBody>
                  <a:tcPr marL="72000" marR="72000" marT="72000" marB="72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extLst>
              <a:ext uri="{96DAC541-7B7A-43D3-8B79-37D633B846F1}">
                <asvg:svgBlip xmlns:asvg="http://schemas.microsoft.com/office/drawing/2016/SVG/main" r:embed="rId3"/>
              </a:ext>
            </a:extLst>
          </a:blip>
          <a:srcRect/>
          <a:stretch>
            <a:fillRect l="10000" t="8000" r="10000" b="6000"/>
          </a:stretch>
        </a:blipFill>
        <a:effectLst/>
      </p:bgPr>
    </p:bg>
    <p:spTree>
      <p:nvGrpSpPr>
        <p:cNvPr id="1" name=""/>
        <p:cNvGrpSpPr/>
        <p:nvPr/>
      </p:nvGrpSpPr>
      <p:grpSpPr>
        <a:xfrm>
          <a:off x="0" y="0"/>
          <a:ext cx="0" cy="0"/>
          <a:chOff x="0" y="0"/>
          <a:chExt cx="0" cy="0"/>
        </a:xfrm>
      </p:grpSpPr>
      <p:sp>
        <p:nvSpPr>
          <p:cNvPr id="2" name="object 2"/>
          <p:cNvSpPr txBox="1"/>
          <p:nvPr/>
        </p:nvSpPr>
        <p:spPr>
          <a:xfrm>
            <a:off x="467492" y="304418"/>
            <a:ext cx="1613535" cy="177800"/>
          </a:xfrm>
          <a:prstGeom prst="rect">
            <a:avLst/>
          </a:prstGeom>
        </p:spPr>
        <p:txBody>
          <a:bodyPr vert="horz" wrap="square" lIns="0" tIns="12065" rIns="0" bIns="0" rtlCol="0">
            <a:spAutoFit/>
          </a:bodyPr>
          <a:lstStyle/>
          <a:p>
            <a:pPr marL="12700">
              <a:lnSpc>
                <a:spcPct val="100000"/>
              </a:lnSpc>
              <a:spcBef>
                <a:spcPts val="95"/>
              </a:spcBef>
            </a:pPr>
            <a:r>
              <a:rPr sz="1000" spc="-15" dirty="0">
                <a:latin typeface="游ゴシック"/>
                <a:cs typeface="游ゴシック"/>
              </a:rPr>
              <a:t>総合型選抜第</a:t>
            </a:r>
            <a:r>
              <a:rPr sz="1000" spc="-20" dirty="0">
                <a:latin typeface="游ゴシック"/>
                <a:cs typeface="游ゴシック"/>
              </a:rPr>
              <a:t>1期【探究型】</a:t>
            </a:r>
            <a:endParaRPr sz="1000" dirty="0">
              <a:latin typeface="游ゴシック"/>
              <a:cs typeface="游ゴシック"/>
            </a:endParaRPr>
          </a:p>
        </p:txBody>
      </p:sp>
      <p:sp>
        <p:nvSpPr>
          <p:cNvPr id="11" name="object 5">
            <a:extLst>
              <a:ext uri="{FF2B5EF4-FFF2-40B4-BE49-F238E27FC236}">
                <a16:creationId xmlns:a16="http://schemas.microsoft.com/office/drawing/2014/main" id="{3B62F14C-859C-47BA-909B-D15561837EC0}"/>
              </a:ext>
            </a:extLst>
          </p:cNvPr>
          <p:cNvSpPr txBox="1"/>
          <p:nvPr/>
        </p:nvSpPr>
        <p:spPr>
          <a:xfrm>
            <a:off x="824870" y="910590"/>
            <a:ext cx="947419" cy="177800"/>
          </a:xfrm>
          <a:prstGeom prst="rect">
            <a:avLst/>
          </a:prstGeom>
        </p:spPr>
        <p:txBody>
          <a:bodyPr vert="horz" wrap="square" lIns="0" tIns="12065" rIns="0" bIns="0" rtlCol="0">
            <a:spAutoFit/>
          </a:bodyPr>
          <a:lstStyle/>
          <a:p>
            <a:pPr marL="175260" indent="-162560">
              <a:lnSpc>
                <a:spcPct val="100000"/>
              </a:lnSpc>
              <a:spcBef>
                <a:spcPts val="95"/>
              </a:spcBef>
              <a:buChar char="●"/>
              <a:tabLst>
                <a:tab pos="175260" algn="l"/>
              </a:tabLst>
            </a:pPr>
            <a:r>
              <a:rPr sz="1000" b="1" spc="-20" dirty="0">
                <a:latin typeface="游ゴシック"/>
                <a:cs typeface="游ゴシック"/>
              </a:rPr>
              <a:t>探究活動報告</a:t>
            </a:r>
            <a:endParaRPr sz="1000" dirty="0">
              <a:latin typeface="游ゴシック"/>
              <a:cs typeface="游ゴシック"/>
            </a:endParaRPr>
          </a:p>
        </p:txBody>
      </p:sp>
      <p:sp>
        <p:nvSpPr>
          <p:cNvPr id="13" name="object 3">
            <a:extLst>
              <a:ext uri="{FF2B5EF4-FFF2-40B4-BE49-F238E27FC236}">
                <a16:creationId xmlns:a16="http://schemas.microsoft.com/office/drawing/2014/main" id="{96760A78-5C07-4EDB-BE27-D910C1E20438}"/>
              </a:ext>
            </a:extLst>
          </p:cNvPr>
          <p:cNvSpPr txBox="1"/>
          <p:nvPr/>
        </p:nvSpPr>
        <p:spPr>
          <a:xfrm>
            <a:off x="5385440" y="305943"/>
            <a:ext cx="1542288" cy="182101"/>
          </a:xfrm>
          <a:prstGeom prst="rect">
            <a:avLst/>
          </a:prstGeom>
        </p:spPr>
        <p:txBody>
          <a:bodyPr vert="horz" wrap="square" lIns="0" tIns="12700" rIns="0" bIns="0" rtlCol="0">
            <a:spAutoFit/>
          </a:bodyPr>
          <a:lstStyle/>
          <a:p>
            <a:pPr marL="12700">
              <a:spcBef>
                <a:spcPts val="100"/>
              </a:spcBef>
            </a:pPr>
            <a:r>
              <a:rPr lang="en-US" altLang="ja-JP" sz="1100" spc="-15" dirty="0">
                <a:latin typeface="游ゴシック"/>
                <a:cs typeface="游ゴシック"/>
              </a:rPr>
              <a:t>【</a:t>
            </a:r>
            <a:r>
              <a:rPr sz="1100" spc="-15" dirty="0" err="1">
                <a:latin typeface="游ゴシック"/>
                <a:cs typeface="游ゴシック"/>
              </a:rPr>
              <a:t>氏名</a:t>
            </a:r>
            <a:r>
              <a:rPr sz="1100" spc="-15" dirty="0">
                <a:latin typeface="游ゴシック"/>
                <a:cs typeface="游ゴシック"/>
              </a:rPr>
              <a:t>：</a:t>
            </a:r>
            <a:r>
              <a:rPr lang="ja-JP" altLang="en-US" sz="1100" spc="-15" dirty="0">
                <a:latin typeface="游ゴシック"/>
                <a:cs typeface="游ゴシック"/>
              </a:rPr>
              <a:t>　　　　　　</a:t>
            </a:r>
            <a:r>
              <a:rPr lang="en-US" altLang="ja-JP" sz="1100" spc="-50" dirty="0">
                <a:latin typeface="游ゴシック"/>
                <a:cs typeface="游ゴシック"/>
              </a:rPr>
              <a:t>】</a:t>
            </a:r>
            <a:endParaRPr lang="ja-JP" altLang="en-US" sz="1100" dirty="0">
              <a:latin typeface="游ゴシック"/>
              <a:cs typeface="游ゴシック"/>
            </a:endParaRPr>
          </a:p>
        </p:txBody>
      </p:sp>
      <p:sp>
        <p:nvSpPr>
          <p:cNvPr id="18" name="object 12">
            <a:extLst>
              <a:ext uri="{FF2B5EF4-FFF2-40B4-BE49-F238E27FC236}">
                <a16:creationId xmlns:a16="http://schemas.microsoft.com/office/drawing/2014/main" id="{1599CBC8-5FA0-49DF-A73C-669330BD103D}"/>
              </a:ext>
            </a:extLst>
          </p:cNvPr>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３　／　　）</a:t>
            </a:r>
            <a:r>
              <a:rPr spc="-20" dirty="0" err="1"/>
              <a:t>ページ</a:t>
            </a:r>
            <a:endParaRPr spc="-20" dirty="0"/>
          </a:p>
        </p:txBody>
      </p:sp>
      <p:sp>
        <p:nvSpPr>
          <p:cNvPr id="19" name="object 13">
            <a:extLst>
              <a:ext uri="{FF2B5EF4-FFF2-40B4-BE49-F238E27FC236}">
                <a16:creationId xmlns:a16="http://schemas.microsoft.com/office/drawing/2014/main" id="{1CBDCD2A-DD17-4F9C-B6CB-8145FB5EC537}"/>
              </a:ext>
            </a:extLst>
          </p:cNvPr>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dirty="0"/>
              <a:t>日本大学生産工学部</a:t>
            </a:r>
            <a:endParaRPr spc="-1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96DAC541-7B7A-43D3-8B79-37D633B846F1}">
                <asvg:svgBlip xmlns:asvg="http://schemas.microsoft.com/office/drawing/2016/SVG/main" r:embed="rId3"/>
              </a:ext>
            </a:extLst>
          </a:blip>
          <a:srcRect/>
          <a:stretch>
            <a:fillRect l="10000" t="8000" r="10000" b="6000"/>
          </a:stretch>
        </a:blipFill>
        <a:effectLst/>
      </p:bgPr>
    </p:bg>
    <p:spTree>
      <p:nvGrpSpPr>
        <p:cNvPr id="1" name=""/>
        <p:cNvGrpSpPr/>
        <p:nvPr/>
      </p:nvGrpSpPr>
      <p:grpSpPr>
        <a:xfrm>
          <a:off x="0" y="0"/>
          <a:ext cx="0" cy="0"/>
          <a:chOff x="0" y="0"/>
          <a:chExt cx="0" cy="0"/>
        </a:xfrm>
      </p:grpSpPr>
      <p:sp>
        <p:nvSpPr>
          <p:cNvPr id="2" name="object 2"/>
          <p:cNvSpPr txBox="1"/>
          <p:nvPr/>
        </p:nvSpPr>
        <p:spPr>
          <a:xfrm>
            <a:off x="467492" y="304418"/>
            <a:ext cx="1613535" cy="177800"/>
          </a:xfrm>
          <a:prstGeom prst="rect">
            <a:avLst/>
          </a:prstGeom>
        </p:spPr>
        <p:txBody>
          <a:bodyPr vert="horz" wrap="square" lIns="0" tIns="12065" rIns="0" bIns="0" rtlCol="0">
            <a:spAutoFit/>
          </a:bodyPr>
          <a:lstStyle/>
          <a:p>
            <a:pPr marL="12700">
              <a:lnSpc>
                <a:spcPct val="100000"/>
              </a:lnSpc>
              <a:spcBef>
                <a:spcPts val="95"/>
              </a:spcBef>
            </a:pPr>
            <a:r>
              <a:rPr sz="1000" spc="-15" dirty="0">
                <a:latin typeface="游ゴシック"/>
                <a:cs typeface="游ゴシック"/>
              </a:rPr>
              <a:t>総合型選抜第</a:t>
            </a:r>
            <a:r>
              <a:rPr sz="1000" spc="-20" dirty="0">
                <a:latin typeface="游ゴシック"/>
                <a:cs typeface="游ゴシック"/>
              </a:rPr>
              <a:t>1期【探究型】</a:t>
            </a:r>
            <a:endParaRPr sz="1000">
              <a:latin typeface="游ゴシック"/>
              <a:cs typeface="游ゴシック"/>
            </a:endParaRPr>
          </a:p>
        </p:txBody>
      </p:sp>
      <p:sp>
        <p:nvSpPr>
          <p:cNvPr id="11" name="object 5">
            <a:extLst>
              <a:ext uri="{FF2B5EF4-FFF2-40B4-BE49-F238E27FC236}">
                <a16:creationId xmlns:a16="http://schemas.microsoft.com/office/drawing/2014/main" id="{3B62F14C-859C-47BA-909B-D15561837EC0}"/>
              </a:ext>
            </a:extLst>
          </p:cNvPr>
          <p:cNvSpPr txBox="1"/>
          <p:nvPr/>
        </p:nvSpPr>
        <p:spPr>
          <a:xfrm>
            <a:off x="824870" y="910590"/>
            <a:ext cx="947419" cy="177800"/>
          </a:xfrm>
          <a:prstGeom prst="rect">
            <a:avLst/>
          </a:prstGeom>
        </p:spPr>
        <p:txBody>
          <a:bodyPr vert="horz" wrap="square" lIns="0" tIns="12065" rIns="0" bIns="0" rtlCol="0">
            <a:spAutoFit/>
          </a:bodyPr>
          <a:lstStyle/>
          <a:p>
            <a:pPr marL="175260" indent="-162560">
              <a:lnSpc>
                <a:spcPct val="100000"/>
              </a:lnSpc>
              <a:spcBef>
                <a:spcPts val="95"/>
              </a:spcBef>
              <a:buChar char="●"/>
              <a:tabLst>
                <a:tab pos="175260" algn="l"/>
              </a:tabLst>
            </a:pPr>
            <a:r>
              <a:rPr sz="1000" b="1" spc="-20" dirty="0">
                <a:latin typeface="游ゴシック"/>
                <a:cs typeface="游ゴシック"/>
              </a:rPr>
              <a:t>探究活動報告</a:t>
            </a:r>
            <a:endParaRPr sz="1000" dirty="0">
              <a:latin typeface="游ゴシック"/>
              <a:cs typeface="游ゴシック"/>
            </a:endParaRPr>
          </a:p>
        </p:txBody>
      </p:sp>
      <p:sp>
        <p:nvSpPr>
          <p:cNvPr id="12" name="object 3">
            <a:extLst>
              <a:ext uri="{FF2B5EF4-FFF2-40B4-BE49-F238E27FC236}">
                <a16:creationId xmlns:a16="http://schemas.microsoft.com/office/drawing/2014/main" id="{29E142A3-211A-46F8-9B4E-72B53271B135}"/>
              </a:ext>
            </a:extLst>
          </p:cNvPr>
          <p:cNvSpPr txBox="1"/>
          <p:nvPr/>
        </p:nvSpPr>
        <p:spPr>
          <a:xfrm>
            <a:off x="5385440" y="305943"/>
            <a:ext cx="1542288" cy="182101"/>
          </a:xfrm>
          <a:prstGeom prst="rect">
            <a:avLst/>
          </a:prstGeom>
        </p:spPr>
        <p:txBody>
          <a:bodyPr vert="horz" wrap="square" lIns="0" tIns="12700" rIns="0" bIns="0" rtlCol="0">
            <a:spAutoFit/>
          </a:bodyPr>
          <a:lstStyle/>
          <a:p>
            <a:pPr marL="12700">
              <a:spcBef>
                <a:spcPts val="100"/>
              </a:spcBef>
            </a:pPr>
            <a:r>
              <a:rPr lang="en-US" altLang="ja-JP" sz="1100" spc="-15" dirty="0">
                <a:latin typeface="游ゴシック"/>
                <a:cs typeface="游ゴシック"/>
              </a:rPr>
              <a:t>【</a:t>
            </a:r>
            <a:r>
              <a:rPr sz="1100" spc="-15" dirty="0" err="1">
                <a:latin typeface="游ゴシック"/>
                <a:cs typeface="游ゴシック"/>
              </a:rPr>
              <a:t>氏名</a:t>
            </a:r>
            <a:r>
              <a:rPr sz="1100" spc="-15" dirty="0">
                <a:latin typeface="游ゴシック"/>
                <a:cs typeface="游ゴシック"/>
              </a:rPr>
              <a:t>：</a:t>
            </a:r>
            <a:r>
              <a:rPr lang="ja-JP" altLang="en-US" sz="1100" spc="-15" dirty="0">
                <a:latin typeface="游ゴシック"/>
                <a:cs typeface="游ゴシック"/>
              </a:rPr>
              <a:t>　　　　　　</a:t>
            </a:r>
            <a:r>
              <a:rPr lang="en-US" altLang="ja-JP" sz="1100" spc="-50" dirty="0">
                <a:latin typeface="游ゴシック"/>
                <a:cs typeface="游ゴシック"/>
              </a:rPr>
              <a:t>】</a:t>
            </a:r>
            <a:endParaRPr lang="ja-JP" altLang="en-US" sz="1100" dirty="0">
              <a:latin typeface="游ゴシック"/>
              <a:cs typeface="游ゴシック"/>
            </a:endParaRPr>
          </a:p>
        </p:txBody>
      </p:sp>
      <p:sp>
        <p:nvSpPr>
          <p:cNvPr id="15" name="object 12">
            <a:extLst>
              <a:ext uri="{FF2B5EF4-FFF2-40B4-BE49-F238E27FC236}">
                <a16:creationId xmlns:a16="http://schemas.microsoft.com/office/drawing/2014/main" id="{878A1FEA-FA88-4C52-A849-88D766A57914}"/>
              </a:ext>
            </a:extLst>
          </p:cNvPr>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４　／　　）</a:t>
            </a:r>
            <a:r>
              <a:rPr spc="-20" dirty="0" err="1"/>
              <a:t>ページ</a:t>
            </a:r>
            <a:endParaRPr spc="-20" dirty="0"/>
          </a:p>
        </p:txBody>
      </p:sp>
      <p:sp>
        <p:nvSpPr>
          <p:cNvPr id="16" name="object 13">
            <a:extLst>
              <a:ext uri="{FF2B5EF4-FFF2-40B4-BE49-F238E27FC236}">
                <a16:creationId xmlns:a16="http://schemas.microsoft.com/office/drawing/2014/main" id="{98FED9EC-243D-4177-A5D3-0D5D5B375CC5}"/>
              </a:ext>
            </a:extLst>
          </p:cNvPr>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dirty="0"/>
              <a:t>日本大学生産工学部</a:t>
            </a:r>
            <a:endParaRPr spc="-15" dirty="0"/>
          </a:p>
        </p:txBody>
      </p:sp>
    </p:spTree>
    <p:extLst>
      <p:ext uri="{BB962C8B-B14F-4D97-AF65-F5344CB8AC3E}">
        <p14:creationId xmlns:p14="http://schemas.microsoft.com/office/powerpoint/2010/main" val="126381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96DAC541-7B7A-43D3-8B79-37D633B846F1}">
                <asvg:svgBlip xmlns:asvg="http://schemas.microsoft.com/office/drawing/2016/SVG/main" r:embed="rId3"/>
              </a:ext>
            </a:extLst>
          </a:blip>
          <a:srcRect/>
          <a:stretch>
            <a:fillRect l="10000" t="8000" r="10000" b="6000"/>
          </a:stretch>
        </a:blipFill>
        <a:effectLst/>
      </p:bgPr>
    </p:bg>
    <p:spTree>
      <p:nvGrpSpPr>
        <p:cNvPr id="1" name=""/>
        <p:cNvGrpSpPr/>
        <p:nvPr/>
      </p:nvGrpSpPr>
      <p:grpSpPr>
        <a:xfrm>
          <a:off x="0" y="0"/>
          <a:ext cx="0" cy="0"/>
          <a:chOff x="0" y="0"/>
          <a:chExt cx="0" cy="0"/>
        </a:xfrm>
      </p:grpSpPr>
      <p:sp>
        <p:nvSpPr>
          <p:cNvPr id="2" name="object 2"/>
          <p:cNvSpPr txBox="1"/>
          <p:nvPr/>
        </p:nvSpPr>
        <p:spPr>
          <a:xfrm>
            <a:off x="467492" y="304418"/>
            <a:ext cx="1613535" cy="177800"/>
          </a:xfrm>
          <a:prstGeom prst="rect">
            <a:avLst/>
          </a:prstGeom>
        </p:spPr>
        <p:txBody>
          <a:bodyPr vert="horz" wrap="square" lIns="0" tIns="12065" rIns="0" bIns="0" rtlCol="0">
            <a:spAutoFit/>
          </a:bodyPr>
          <a:lstStyle/>
          <a:p>
            <a:pPr marL="12700">
              <a:lnSpc>
                <a:spcPct val="100000"/>
              </a:lnSpc>
              <a:spcBef>
                <a:spcPts val="95"/>
              </a:spcBef>
            </a:pPr>
            <a:r>
              <a:rPr sz="1000" spc="-15" dirty="0">
                <a:latin typeface="游ゴシック"/>
                <a:cs typeface="游ゴシック"/>
              </a:rPr>
              <a:t>総合型選抜第</a:t>
            </a:r>
            <a:r>
              <a:rPr sz="1000" spc="-20" dirty="0">
                <a:latin typeface="游ゴシック"/>
                <a:cs typeface="游ゴシック"/>
              </a:rPr>
              <a:t>1期【探究型】</a:t>
            </a:r>
            <a:endParaRPr sz="1000">
              <a:latin typeface="游ゴシック"/>
              <a:cs typeface="游ゴシック"/>
            </a:endParaRPr>
          </a:p>
        </p:txBody>
      </p:sp>
      <p:sp>
        <p:nvSpPr>
          <p:cNvPr id="11" name="object 5">
            <a:extLst>
              <a:ext uri="{FF2B5EF4-FFF2-40B4-BE49-F238E27FC236}">
                <a16:creationId xmlns:a16="http://schemas.microsoft.com/office/drawing/2014/main" id="{3B62F14C-859C-47BA-909B-D15561837EC0}"/>
              </a:ext>
            </a:extLst>
          </p:cNvPr>
          <p:cNvSpPr txBox="1"/>
          <p:nvPr/>
        </p:nvSpPr>
        <p:spPr>
          <a:xfrm>
            <a:off x="824870" y="910590"/>
            <a:ext cx="947419" cy="177800"/>
          </a:xfrm>
          <a:prstGeom prst="rect">
            <a:avLst/>
          </a:prstGeom>
        </p:spPr>
        <p:txBody>
          <a:bodyPr vert="horz" wrap="square" lIns="0" tIns="12065" rIns="0" bIns="0" rtlCol="0">
            <a:spAutoFit/>
          </a:bodyPr>
          <a:lstStyle/>
          <a:p>
            <a:pPr marL="175260" indent="-162560">
              <a:lnSpc>
                <a:spcPct val="100000"/>
              </a:lnSpc>
              <a:spcBef>
                <a:spcPts val="95"/>
              </a:spcBef>
              <a:buChar char="●"/>
              <a:tabLst>
                <a:tab pos="175260" algn="l"/>
              </a:tabLst>
            </a:pPr>
            <a:r>
              <a:rPr sz="1000" b="1" spc="-20" dirty="0">
                <a:latin typeface="游ゴシック"/>
                <a:cs typeface="游ゴシック"/>
              </a:rPr>
              <a:t>探究活動報告</a:t>
            </a:r>
            <a:endParaRPr sz="1000" dirty="0">
              <a:latin typeface="游ゴシック"/>
              <a:cs typeface="游ゴシック"/>
            </a:endParaRPr>
          </a:p>
        </p:txBody>
      </p:sp>
      <p:sp>
        <p:nvSpPr>
          <p:cNvPr id="12" name="object 3">
            <a:extLst>
              <a:ext uri="{FF2B5EF4-FFF2-40B4-BE49-F238E27FC236}">
                <a16:creationId xmlns:a16="http://schemas.microsoft.com/office/drawing/2014/main" id="{4FB21742-A79F-4165-9B5A-B8B05774723B}"/>
              </a:ext>
            </a:extLst>
          </p:cNvPr>
          <p:cNvSpPr txBox="1"/>
          <p:nvPr/>
        </p:nvSpPr>
        <p:spPr>
          <a:xfrm>
            <a:off x="5385440" y="305943"/>
            <a:ext cx="1542288" cy="182101"/>
          </a:xfrm>
          <a:prstGeom prst="rect">
            <a:avLst/>
          </a:prstGeom>
        </p:spPr>
        <p:txBody>
          <a:bodyPr vert="horz" wrap="square" lIns="0" tIns="12700" rIns="0" bIns="0" rtlCol="0">
            <a:spAutoFit/>
          </a:bodyPr>
          <a:lstStyle/>
          <a:p>
            <a:pPr marL="12700">
              <a:spcBef>
                <a:spcPts val="100"/>
              </a:spcBef>
            </a:pPr>
            <a:r>
              <a:rPr lang="en-US" altLang="ja-JP" sz="1100" spc="-15" dirty="0">
                <a:latin typeface="游ゴシック"/>
                <a:cs typeface="游ゴシック"/>
              </a:rPr>
              <a:t>【</a:t>
            </a:r>
            <a:r>
              <a:rPr sz="1100" spc="-15" dirty="0" err="1">
                <a:latin typeface="游ゴシック"/>
                <a:cs typeface="游ゴシック"/>
              </a:rPr>
              <a:t>氏名</a:t>
            </a:r>
            <a:r>
              <a:rPr sz="1100" spc="-15" dirty="0">
                <a:latin typeface="游ゴシック"/>
                <a:cs typeface="游ゴシック"/>
              </a:rPr>
              <a:t>：</a:t>
            </a:r>
            <a:r>
              <a:rPr lang="ja-JP" altLang="en-US" sz="1100" spc="-15" dirty="0">
                <a:latin typeface="游ゴシック"/>
                <a:cs typeface="游ゴシック"/>
              </a:rPr>
              <a:t>　　　　　　</a:t>
            </a:r>
            <a:r>
              <a:rPr lang="en-US" altLang="ja-JP" sz="1100" spc="-50" dirty="0">
                <a:latin typeface="游ゴシック"/>
                <a:cs typeface="游ゴシック"/>
              </a:rPr>
              <a:t>】</a:t>
            </a:r>
            <a:endParaRPr lang="ja-JP" altLang="en-US" sz="1100" dirty="0">
              <a:latin typeface="游ゴシック"/>
              <a:cs typeface="游ゴシック"/>
            </a:endParaRPr>
          </a:p>
        </p:txBody>
      </p:sp>
      <p:sp>
        <p:nvSpPr>
          <p:cNvPr id="13" name="object 12">
            <a:extLst>
              <a:ext uri="{FF2B5EF4-FFF2-40B4-BE49-F238E27FC236}">
                <a16:creationId xmlns:a16="http://schemas.microsoft.com/office/drawing/2014/main" id="{2F7CCD8B-A2D0-4EF6-A2F4-D2572DC5E2F6}"/>
              </a:ext>
            </a:extLst>
          </p:cNvPr>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５　／　　）</a:t>
            </a:r>
            <a:r>
              <a:rPr spc="-20" dirty="0" err="1"/>
              <a:t>ページ</a:t>
            </a:r>
            <a:endParaRPr spc="-20" dirty="0"/>
          </a:p>
        </p:txBody>
      </p:sp>
      <p:sp>
        <p:nvSpPr>
          <p:cNvPr id="14" name="object 13">
            <a:extLst>
              <a:ext uri="{FF2B5EF4-FFF2-40B4-BE49-F238E27FC236}">
                <a16:creationId xmlns:a16="http://schemas.microsoft.com/office/drawing/2014/main" id="{8444B2E6-795B-4A8B-B476-3CBFAF788FD2}"/>
              </a:ext>
            </a:extLst>
          </p:cNvPr>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dirty="0"/>
              <a:t>日本大学生産工学部</a:t>
            </a:r>
            <a:endParaRPr spc="-15" dirty="0"/>
          </a:p>
        </p:txBody>
      </p:sp>
    </p:spTree>
    <p:extLst>
      <p:ext uri="{BB962C8B-B14F-4D97-AF65-F5344CB8AC3E}">
        <p14:creationId xmlns:p14="http://schemas.microsoft.com/office/powerpoint/2010/main" val="249529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96DAC541-7B7A-43D3-8B79-37D633B846F1}">
                <asvg:svgBlip xmlns:asvg="http://schemas.microsoft.com/office/drawing/2016/SVG/main" r:embed="rId3"/>
              </a:ext>
            </a:extLst>
          </a:blip>
          <a:srcRect/>
          <a:stretch>
            <a:fillRect l="10000" t="8000" r="10000" b="6000"/>
          </a:stretch>
        </a:blipFill>
        <a:effectLst/>
      </p:bgPr>
    </p:bg>
    <p:spTree>
      <p:nvGrpSpPr>
        <p:cNvPr id="1" name=""/>
        <p:cNvGrpSpPr/>
        <p:nvPr/>
      </p:nvGrpSpPr>
      <p:grpSpPr>
        <a:xfrm>
          <a:off x="0" y="0"/>
          <a:ext cx="0" cy="0"/>
          <a:chOff x="0" y="0"/>
          <a:chExt cx="0" cy="0"/>
        </a:xfrm>
      </p:grpSpPr>
      <p:sp>
        <p:nvSpPr>
          <p:cNvPr id="2" name="object 2"/>
          <p:cNvSpPr txBox="1"/>
          <p:nvPr/>
        </p:nvSpPr>
        <p:spPr>
          <a:xfrm>
            <a:off x="467492" y="304418"/>
            <a:ext cx="1613535" cy="177800"/>
          </a:xfrm>
          <a:prstGeom prst="rect">
            <a:avLst/>
          </a:prstGeom>
        </p:spPr>
        <p:txBody>
          <a:bodyPr vert="horz" wrap="square" lIns="0" tIns="12065" rIns="0" bIns="0" rtlCol="0">
            <a:spAutoFit/>
          </a:bodyPr>
          <a:lstStyle/>
          <a:p>
            <a:pPr marL="12700">
              <a:lnSpc>
                <a:spcPct val="100000"/>
              </a:lnSpc>
              <a:spcBef>
                <a:spcPts val="95"/>
              </a:spcBef>
            </a:pPr>
            <a:r>
              <a:rPr sz="1000" spc="-15" dirty="0">
                <a:latin typeface="游ゴシック"/>
                <a:cs typeface="游ゴシック"/>
              </a:rPr>
              <a:t>総合型選抜第</a:t>
            </a:r>
            <a:r>
              <a:rPr sz="1000" spc="-20" dirty="0">
                <a:latin typeface="游ゴシック"/>
                <a:cs typeface="游ゴシック"/>
              </a:rPr>
              <a:t>1期【探究型】</a:t>
            </a:r>
            <a:endParaRPr sz="1000">
              <a:latin typeface="游ゴシック"/>
              <a:cs typeface="游ゴシック"/>
            </a:endParaRPr>
          </a:p>
        </p:txBody>
      </p:sp>
      <p:sp>
        <p:nvSpPr>
          <p:cNvPr id="11" name="object 5">
            <a:extLst>
              <a:ext uri="{FF2B5EF4-FFF2-40B4-BE49-F238E27FC236}">
                <a16:creationId xmlns:a16="http://schemas.microsoft.com/office/drawing/2014/main" id="{3B62F14C-859C-47BA-909B-D15561837EC0}"/>
              </a:ext>
            </a:extLst>
          </p:cNvPr>
          <p:cNvSpPr txBox="1"/>
          <p:nvPr/>
        </p:nvSpPr>
        <p:spPr>
          <a:xfrm>
            <a:off x="824870" y="910590"/>
            <a:ext cx="947419" cy="177800"/>
          </a:xfrm>
          <a:prstGeom prst="rect">
            <a:avLst/>
          </a:prstGeom>
        </p:spPr>
        <p:txBody>
          <a:bodyPr vert="horz" wrap="square" lIns="0" tIns="12065" rIns="0" bIns="0" rtlCol="0">
            <a:spAutoFit/>
          </a:bodyPr>
          <a:lstStyle/>
          <a:p>
            <a:pPr marL="175260" indent="-162560">
              <a:lnSpc>
                <a:spcPct val="100000"/>
              </a:lnSpc>
              <a:spcBef>
                <a:spcPts val="95"/>
              </a:spcBef>
              <a:buChar char="●"/>
              <a:tabLst>
                <a:tab pos="175260" algn="l"/>
              </a:tabLst>
            </a:pPr>
            <a:r>
              <a:rPr sz="1000" b="1" spc="-20" dirty="0">
                <a:latin typeface="游ゴシック"/>
                <a:cs typeface="游ゴシック"/>
              </a:rPr>
              <a:t>探究活動報告</a:t>
            </a:r>
            <a:endParaRPr sz="1000" dirty="0">
              <a:latin typeface="游ゴシック"/>
              <a:cs typeface="游ゴシック"/>
            </a:endParaRPr>
          </a:p>
        </p:txBody>
      </p:sp>
      <p:sp>
        <p:nvSpPr>
          <p:cNvPr id="12" name="object 3">
            <a:extLst>
              <a:ext uri="{FF2B5EF4-FFF2-40B4-BE49-F238E27FC236}">
                <a16:creationId xmlns:a16="http://schemas.microsoft.com/office/drawing/2014/main" id="{9522A5C2-ADBF-4A95-AF92-70E21D188905}"/>
              </a:ext>
            </a:extLst>
          </p:cNvPr>
          <p:cNvSpPr txBox="1"/>
          <p:nvPr/>
        </p:nvSpPr>
        <p:spPr>
          <a:xfrm>
            <a:off x="5385440" y="305943"/>
            <a:ext cx="1542288" cy="182101"/>
          </a:xfrm>
          <a:prstGeom prst="rect">
            <a:avLst/>
          </a:prstGeom>
        </p:spPr>
        <p:txBody>
          <a:bodyPr vert="horz" wrap="square" lIns="0" tIns="12700" rIns="0" bIns="0" rtlCol="0">
            <a:spAutoFit/>
          </a:bodyPr>
          <a:lstStyle/>
          <a:p>
            <a:pPr marL="12700">
              <a:spcBef>
                <a:spcPts val="100"/>
              </a:spcBef>
            </a:pPr>
            <a:r>
              <a:rPr lang="en-US" altLang="ja-JP" sz="1100" spc="-15" dirty="0">
                <a:latin typeface="游ゴシック"/>
                <a:cs typeface="游ゴシック"/>
              </a:rPr>
              <a:t>【</a:t>
            </a:r>
            <a:r>
              <a:rPr sz="1100" spc="-15" dirty="0" err="1">
                <a:latin typeface="游ゴシック"/>
                <a:cs typeface="游ゴシック"/>
              </a:rPr>
              <a:t>氏名</a:t>
            </a:r>
            <a:r>
              <a:rPr sz="1100" spc="-15" dirty="0">
                <a:latin typeface="游ゴシック"/>
                <a:cs typeface="游ゴシック"/>
              </a:rPr>
              <a:t>：</a:t>
            </a:r>
            <a:r>
              <a:rPr lang="ja-JP" altLang="en-US" sz="1100" spc="-15" dirty="0">
                <a:latin typeface="游ゴシック"/>
                <a:cs typeface="游ゴシック"/>
              </a:rPr>
              <a:t>　　　　　　</a:t>
            </a:r>
            <a:r>
              <a:rPr lang="en-US" altLang="ja-JP" sz="1100" spc="-50" dirty="0">
                <a:latin typeface="游ゴシック"/>
                <a:cs typeface="游ゴシック"/>
              </a:rPr>
              <a:t>】</a:t>
            </a:r>
            <a:endParaRPr lang="ja-JP" altLang="en-US" sz="1100" dirty="0">
              <a:latin typeface="游ゴシック"/>
              <a:cs typeface="游ゴシック"/>
            </a:endParaRPr>
          </a:p>
        </p:txBody>
      </p:sp>
      <p:sp>
        <p:nvSpPr>
          <p:cNvPr id="13" name="object 12">
            <a:extLst>
              <a:ext uri="{FF2B5EF4-FFF2-40B4-BE49-F238E27FC236}">
                <a16:creationId xmlns:a16="http://schemas.microsoft.com/office/drawing/2014/main" id="{24AD4393-CB4A-4CA1-86C5-BC2016A37007}"/>
              </a:ext>
            </a:extLst>
          </p:cNvPr>
          <p:cNvSpPr txBox="1">
            <a:spLocks noGrp="1"/>
          </p:cNvSpPr>
          <p:nvPr>
            <p:ph type="ftr" sz="quarter" idx="5"/>
          </p:nvPr>
        </p:nvSpPr>
        <p:spPr>
          <a:xfrm>
            <a:off x="3049778" y="10304907"/>
            <a:ext cx="1632457" cy="166712"/>
          </a:xfrm>
          <a:prstGeom prst="rect">
            <a:avLst/>
          </a:prstGeom>
        </p:spPr>
        <p:txBody>
          <a:bodyPr vert="horz" wrap="square" lIns="0" tIns="0" rIns="0" bIns="0" rtlCol="0">
            <a:spAutoFit/>
          </a:bodyPr>
          <a:lstStyle/>
          <a:p>
            <a:pPr marL="12700">
              <a:lnSpc>
                <a:spcPts val="1290"/>
              </a:lnSpc>
            </a:pPr>
            <a:r>
              <a:rPr lang="ja-JP" altLang="en-US" dirty="0"/>
              <a:t>（　６　／　　）</a:t>
            </a:r>
            <a:r>
              <a:rPr spc="-20" dirty="0" err="1"/>
              <a:t>ページ</a:t>
            </a:r>
            <a:endParaRPr spc="-20" dirty="0"/>
          </a:p>
        </p:txBody>
      </p:sp>
      <p:sp>
        <p:nvSpPr>
          <p:cNvPr id="14" name="object 13">
            <a:extLst>
              <a:ext uri="{FF2B5EF4-FFF2-40B4-BE49-F238E27FC236}">
                <a16:creationId xmlns:a16="http://schemas.microsoft.com/office/drawing/2014/main" id="{FBB1D4D9-C66F-4AE2-BEB9-7343D7336EF4}"/>
              </a:ext>
            </a:extLst>
          </p:cNvPr>
          <p:cNvSpPr txBox="1">
            <a:spLocks noGrp="1"/>
          </p:cNvSpPr>
          <p:nvPr>
            <p:ph type="dt" sz="half" idx="6"/>
          </p:nvPr>
        </p:nvSpPr>
        <p:spPr>
          <a:xfrm>
            <a:off x="5988050" y="10304907"/>
            <a:ext cx="1163954" cy="165100"/>
          </a:xfrm>
          <a:prstGeom prst="rect">
            <a:avLst/>
          </a:prstGeom>
        </p:spPr>
        <p:txBody>
          <a:bodyPr vert="horz" wrap="square" lIns="0" tIns="0" rIns="0" bIns="0" rtlCol="0">
            <a:spAutoFit/>
          </a:bodyPr>
          <a:lstStyle/>
          <a:p>
            <a:pPr marL="12700">
              <a:lnSpc>
                <a:spcPts val="1175"/>
              </a:lnSpc>
            </a:pPr>
            <a:r>
              <a:rPr lang="ja-JP" altLang="en-US" spc="-15" dirty="0"/>
              <a:t>日本大学生産工学部</a:t>
            </a:r>
            <a:endParaRPr spc="-15" dirty="0"/>
          </a:p>
        </p:txBody>
      </p:sp>
    </p:spTree>
    <p:extLst>
      <p:ext uri="{BB962C8B-B14F-4D97-AF65-F5344CB8AC3E}">
        <p14:creationId xmlns:p14="http://schemas.microsoft.com/office/powerpoint/2010/main" val="640960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443</Words>
  <Application>Microsoft Office PowerPoint</Application>
  <PresentationFormat>ユーザー設定</PresentationFormat>
  <Paragraphs>70</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Calibri</vt:lpstr>
      <vt:lpstr>Times New Roman</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2026-07-01T09:38:13Z</dcterms:created>
  <dcterms:modified xsi:type="dcterms:W3CDTF">2026-07-01T09:55:56Z</dcterms:modified>
</cp:coreProperties>
</file>